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87" r:id="rId3"/>
    <p:sldId id="288" r:id="rId4"/>
    <p:sldId id="289" r:id="rId5"/>
    <p:sldId id="290" r:id="rId6"/>
    <p:sldId id="291" r:id="rId7"/>
    <p:sldId id="259" r:id="rId8"/>
    <p:sldId id="292" r:id="rId9"/>
    <p:sldId id="293" r:id="rId10"/>
    <p:sldId id="294" r:id="rId11"/>
    <p:sldId id="295" r:id="rId12"/>
    <p:sldId id="260" r:id="rId13"/>
    <p:sldId id="296" r:id="rId14"/>
    <p:sldId id="297" r:id="rId15"/>
    <p:sldId id="298" r:id="rId16"/>
    <p:sldId id="299" r:id="rId17"/>
    <p:sldId id="300" r:id="rId18"/>
    <p:sldId id="301" r:id="rId19"/>
    <p:sldId id="302" r:id="rId20"/>
    <p:sldId id="304" r:id="rId21"/>
    <p:sldId id="305" r:id="rId22"/>
    <p:sldId id="303" r:id="rId23"/>
    <p:sldId id="306" r:id="rId24"/>
    <p:sldId id="307" r:id="rId25"/>
    <p:sldId id="308" r:id="rId26"/>
    <p:sldId id="309" r:id="rId27"/>
    <p:sldId id="318" r:id="rId28"/>
    <p:sldId id="319" r:id="rId29"/>
    <p:sldId id="310" r:id="rId30"/>
    <p:sldId id="311" r:id="rId31"/>
    <p:sldId id="264" r:id="rId32"/>
    <p:sldId id="312" r:id="rId33"/>
    <p:sldId id="313" r:id="rId34"/>
    <p:sldId id="314" r:id="rId35"/>
    <p:sldId id="320" r:id="rId36"/>
    <p:sldId id="315" r:id="rId37"/>
    <p:sldId id="322" r:id="rId38"/>
    <p:sldId id="321" r:id="rId39"/>
    <p:sldId id="323" r:id="rId40"/>
    <p:sldId id="316" r:id="rId41"/>
    <p:sldId id="324" r:id="rId42"/>
    <p:sldId id="317" r:id="rId43"/>
    <p:sldId id="325" r:id="rId44"/>
    <p:sldId id="265" r:id="rId45"/>
    <p:sldId id="266" r:id="rId46"/>
    <p:sldId id="267" r:id="rId47"/>
    <p:sldId id="268" r:id="rId48"/>
    <p:sldId id="269" r:id="rId49"/>
    <p:sldId id="270" r:id="rId50"/>
    <p:sldId id="271" r:id="rId51"/>
    <p:sldId id="272" r:id="rId52"/>
    <p:sldId id="273" r:id="rId53"/>
    <p:sldId id="274" r:id="rId54"/>
    <p:sldId id="275" r:id="rId55"/>
    <p:sldId id="276" r:id="rId56"/>
    <p:sldId id="277" r:id="rId57"/>
    <p:sldId id="278" r:id="rId5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07" d="100"/>
          <a:sy n="107" d="100"/>
        </p:scale>
        <p:origin x="-84" y="-6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971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22621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425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545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3865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24078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71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3850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398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3797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367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0330E-86B1-42C1-9E8F-34CFFD73131E}" type="datetimeFigureOut">
              <a:rPr lang="ko-KR" altLang="en-US" smtClean="0"/>
              <a:t>2018-01-30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FA7D-A9AF-48EE-92D0-EC3231238B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664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7" Type="http://schemas.microsoft.com/office/2007/relationships/hdphoto" Target="../media/hdphoto17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microsoft.com/office/2007/relationships/hdphoto" Target="../media/hdphoto16.wdp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9.wdp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2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1.wdp"/><Relationship Id="rId4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2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microsoft.com/office/2007/relationships/hdphoto" Target="../media/hdphoto23.wdp"/><Relationship Id="rId4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BigData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4002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04DEC42-9B78-413D-A36B-A5F34DDC6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2D0E88-4DEE-4773-A885-DB23D5D922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/>
              <a:t>크기 </a:t>
            </a:r>
            <a:r>
              <a:rPr lang="en-US" altLang="ko-KR" dirty="0"/>
              <a:t>: </a:t>
            </a:r>
            <a:r>
              <a:rPr lang="ko-KR" altLang="en-US" dirty="0"/>
              <a:t>방대한 양의 데이터</a:t>
            </a:r>
            <a:r>
              <a:rPr lang="en-US" altLang="ko-KR" dirty="0"/>
              <a:t>(</a:t>
            </a:r>
            <a:r>
              <a:rPr lang="ko-KR" altLang="en-US" dirty="0"/>
              <a:t>테라</a:t>
            </a:r>
            <a:r>
              <a:rPr lang="en-US" altLang="ko-KR" dirty="0"/>
              <a:t>,</a:t>
            </a:r>
            <a:r>
              <a:rPr lang="ko-KR" altLang="en-US" dirty="0" err="1"/>
              <a:t>페타</a:t>
            </a:r>
            <a:r>
              <a:rPr lang="ko-KR" altLang="en-US" dirty="0"/>
              <a:t> </a:t>
            </a:r>
            <a:r>
              <a:rPr lang="ko-KR" altLang="en-US" dirty="0" err="1"/>
              <a:t>바이터</a:t>
            </a:r>
            <a:r>
              <a:rPr lang="ko-KR" altLang="en-US" dirty="0"/>
              <a:t> 이상의 크기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다양성 </a:t>
            </a:r>
            <a:r>
              <a:rPr lang="en-US" altLang="ko-KR" dirty="0"/>
              <a:t>: </a:t>
            </a:r>
            <a:r>
              <a:rPr lang="ko-KR" altLang="en-US" dirty="0"/>
              <a:t>정형</a:t>
            </a:r>
            <a:r>
              <a:rPr lang="en-US" altLang="ko-KR" dirty="0"/>
              <a:t>(DBMS</a:t>
            </a:r>
            <a:r>
              <a:rPr lang="ko-KR" altLang="en-US" dirty="0"/>
              <a:t>등</a:t>
            </a:r>
            <a:r>
              <a:rPr lang="en-US" altLang="ko-KR" dirty="0"/>
              <a:t>) + </a:t>
            </a:r>
            <a:r>
              <a:rPr lang="ko-KR" altLang="en-US" dirty="0"/>
              <a:t>비정형</a:t>
            </a:r>
            <a:r>
              <a:rPr lang="en-US" altLang="ko-KR" dirty="0"/>
              <a:t>(SNS, </a:t>
            </a:r>
            <a:r>
              <a:rPr lang="ko-KR" altLang="en-US" dirty="0"/>
              <a:t>동영상</a:t>
            </a:r>
            <a:r>
              <a:rPr lang="en-US" altLang="ko-KR" dirty="0"/>
              <a:t>, </a:t>
            </a:r>
            <a:r>
              <a:rPr lang="ko-KR" altLang="en-US" dirty="0"/>
              <a:t>사진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텍스트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속도 </a:t>
            </a:r>
            <a:r>
              <a:rPr lang="en-US" altLang="ko-KR" dirty="0"/>
              <a:t>: </a:t>
            </a:r>
            <a:r>
              <a:rPr lang="ko-KR" altLang="en-US" dirty="0"/>
              <a:t>실시간으로 생산되며</a:t>
            </a:r>
            <a:r>
              <a:rPr lang="en-US" altLang="ko-KR" dirty="0"/>
              <a:t>,</a:t>
            </a:r>
            <a:r>
              <a:rPr lang="ko-KR" altLang="en-US" dirty="0"/>
              <a:t> 빠른 속도로 데이터를 처리</a:t>
            </a:r>
            <a:r>
              <a:rPr lang="en-US" altLang="ko-KR" dirty="0"/>
              <a:t>/</a:t>
            </a:r>
            <a:r>
              <a:rPr lang="ko-KR" altLang="en-US" dirty="0"/>
              <a:t>분석</a:t>
            </a:r>
            <a:endParaRPr lang="en-US" altLang="ko-KR" dirty="0"/>
          </a:p>
          <a:p>
            <a:r>
              <a:rPr lang="ko-KR" altLang="en-US" dirty="0"/>
              <a:t>진실성 </a:t>
            </a:r>
            <a:r>
              <a:rPr lang="en-US" altLang="ko-KR" dirty="0"/>
              <a:t>:</a:t>
            </a:r>
            <a:r>
              <a:rPr lang="ko-KR" altLang="en-US" dirty="0"/>
              <a:t> 주요 의사 결정을 위해 데이터 품질과 신뢰성 확보</a:t>
            </a:r>
            <a:endParaRPr lang="en-US" altLang="ko-KR" dirty="0"/>
          </a:p>
          <a:p>
            <a:r>
              <a:rPr lang="ko-KR" altLang="en-US" dirty="0"/>
              <a:t>시각화 </a:t>
            </a:r>
            <a:r>
              <a:rPr lang="en-US" altLang="ko-KR" dirty="0"/>
              <a:t>: </a:t>
            </a:r>
            <a:r>
              <a:rPr lang="ko-KR" altLang="en-US" dirty="0"/>
              <a:t>복잡한 대규모 데이터를 시작적으로 표현</a:t>
            </a:r>
            <a:endParaRPr lang="en-US" altLang="ko-KR" dirty="0"/>
          </a:p>
          <a:p>
            <a:r>
              <a:rPr lang="ko-KR" altLang="en-US" dirty="0"/>
              <a:t>가치 </a:t>
            </a:r>
            <a:r>
              <a:rPr lang="en-US" altLang="ko-KR" dirty="0"/>
              <a:t>: </a:t>
            </a:r>
            <a:r>
              <a:rPr lang="ko-KR" altLang="en-US" dirty="0"/>
              <a:t>비즈니스 </a:t>
            </a:r>
            <a:r>
              <a:rPr lang="ko-KR" altLang="en-US" dirty="0" err="1"/>
              <a:t>효익을</a:t>
            </a:r>
            <a:r>
              <a:rPr lang="ko-KR" altLang="en-US" dirty="0"/>
              <a:t> 실현하기 위해 궁극적인 가치를 창출</a:t>
            </a:r>
          </a:p>
        </p:txBody>
      </p:sp>
    </p:spTree>
    <p:extLst>
      <p:ext uri="{BB962C8B-B14F-4D97-AF65-F5344CB8AC3E}">
        <p14:creationId xmlns:p14="http://schemas.microsoft.com/office/powerpoint/2010/main" val="2488523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A676B9-C70D-4DC0-9782-E7959A5DC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94E2B167-EE7F-467A-B765-5F6DA5B9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6V</a:t>
            </a:r>
            <a:r>
              <a:rPr lang="ko-KR" altLang="en-US" dirty="0"/>
              <a:t>를 통해</a:t>
            </a:r>
            <a:endParaRPr lang="en-US" altLang="ko-KR" dirty="0"/>
          </a:p>
          <a:p>
            <a:pPr lvl="1"/>
            <a:r>
              <a:rPr lang="ko-KR" altLang="en-US" dirty="0"/>
              <a:t>지구상에선 지금 이 순간에도 방대한 크기</a:t>
            </a:r>
            <a:r>
              <a:rPr lang="en-US" altLang="ko-KR" dirty="0"/>
              <a:t>(Volume)</a:t>
            </a:r>
            <a:r>
              <a:rPr lang="ko-KR" altLang="en-US" dirty="0"/>
              <a:t>의 다양한</a:t>
            </a:r>
            <a:r>
              <a:rPr lang="en-US" altLang="ko-KR" dirty="0"/>
              <a:t>(Varity)</a:t>
            </a:r>
            <a:r>
              <a:rPr lang="ko-KR" altLang="en-US" dirty="0"/>
              <a:t>데이터들이 빠른 속도</a:t>
            </a:r>
            <a:r>
              <a:rPr lang="en-US" altLang="ko-KR" dirty="0"/>
              <a:t>(Velocity)</a:t>
            </a:r>
            <a:r>
              <a:rPr lang="ko-KR" altLang="en-US" dirty="0"/>
              <a:t>로 발생하고 있다</a:t>
            </a:r>
            <a:r>
              <a:rPr lang="en-US" altLang="ko-KR" dirty="0"/>
              <a:t>. </a:t>
            </a:r>
            <a:r>
              <a:rPr lang="ko-KR" altLang="en-US" dirty="0"/>
              <a:t>빅데이터는 </a:t>
            </a:r>
            <a:r>
              <a:rPr lang="en-US" altLang="ko-KR" dirty="0"/>
              <a:t>3V(Volume, Varity, Velocity)</a:t>
            </a:r>
            <a:r>
              <a:rPr lang="ko-KR" altLang="en-US" dirty="0"/>
              <a:t>를 수용하며</a:t>
            </a:r>
            <a:r>
              <a:rPr lang="en-US" altLang="ko-KR" dirty="0"/>
              <a:t>, </a:t>
            </a:r>
            <a:r>
              <a:rPr lang="ko-KR" altLang="en-US" dirty="0"/>
              <a:t>데이터의 진실성</a:t>
            </a:r>
            <a:r>
              <a:rPr lang="en-US" altLang="ko-KR" dirty="0"/>
              <a:t>(Veracity)</a:t>
            </a:r>
            <a:r>
              <a:rPr lang="ko-KR" altLang="en-US" dirty="0"/>
              <a:t>을 확보하고</a:t>
            </a:r>
            <a:r>
              <a:rPr lang="en-US" altLang="ko-KR" dirty="0"/>
              <a:t>, </a:t>
            </a:r>
            <a:r>
              <a:rPr lang="ko-KR" altLang="en-US" dirty="0"/>
              <a:t>분석 데이터를 시각화</a:t>
            </a:r>
            <a:r>
              <a:rPr lang="en-US" altLang="ko-KR" dirty="0"/>
              <a:t>(Visualization)</a:t>
            </a:r>
            <a:r>
              <a:rPr lang="ko-KR" altLang="en-US" dirty="0"/>
              <a:t>함으로써 새로운 </a:t>
            </a:r>
            <a:r>
              <a:rPr lang="ko-KR" altLang="en-US" dirty="0" err="1"/>
              <a:t>효익을</a:t>
            </a:r>
            <a:r>
              <a:rPr lang="ko-KR" altLang="en-US" dirty="0"/>
              <a:t> 가져다 줄 가치</a:t>
            </a:r>
            <a:r>
              <a:rPr lang="en-US" altLang="ko-KR" dirty="0"/>
              <a:t>(Value)</a:t>
            </a:r>
            <a:r>
              <a:rPr lang="ko-KR" altLang="en-US" dirty="0"/>
              <a:t>를 창출하는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2592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82" y="253862"/>
            <a:ext cx="8838527" cy="649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915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9A65099-1BCC-4E1B-B775-83F77ABFD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시장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98D7317-7B17-422C-9407-1337F86A5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빅데이터의 중요성이 부각되면서 관련 시장도 성장 추세</a:t>
            </a:r>
            <a:endParaRPr lang="en-US" altLang="ko-KR" dirty="0"/>
          </a:p>
          <a:p>
            <a:r>
              <a:rPr lang="ko-KR" altLang="en-US" dirty="0"/>
              <a:t>빅데이터가 기존 시스템들이 기술적 한계로 해결하지 못한 수많은 현안을 해결하기 시작하면서 그 활용 범위가 넓어짐</a:t>
            </a:r>
            <a:endParaRPr lang="en-US" altLang="ko-KR" dirty="0"/>
          </a:p>
          <a:p>
            <a:r>
              <a:rPr lang="ko-KR" altLang="en-US" dirty="0"/>
              <a:t>빅데이터 헤게모니를 선점하기 위한 전 세계 국가와 기업들 간의 경쟁이 치열해 짐</a:t>
            </a:r>
          </a:p>
        </p:txBody>
      </p:sp>
    </p:spTree>
    <p:extLst>
      <p:ext uri="{BB962C8B-B14F-4D97-AF65-F5344CB8AC3E}">
        <p14:creationId xmlns:p14="http://schemas.microsoft.com/office/powerpoint/2010/main" val="1391392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346B9C4-A699-47DA-B4EC-FBDA6FF8D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시장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C71D7D2-3A19-456B-BE5E-E422ABD9A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5556" y="1700808"/>
            <a:ext cx="7992888" cy="428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545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2ED6EBB-E06C-4AC5-91B3-DDF393E88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9759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시장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3BFAFC-900A-41E1-9A9F-CE6171069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150" y="1238106"/>
            <a:ext cx="8229600" cy="39604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4A45F1DA-3874-44D2-B56E-FDEA1265C3FA}"/>
              </a:ext>
            </a:extLst>
          </p:cNvPr>
          <p:cNvSpPr txBox="1"/>
          <p:nvPr/>
        </p:nvSpPr>
        <p:spPr>
          <a:xfrm>
            <a:off x="179569" y="5233893"/>
            <a:ext cx="86869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/>
              <a:t>2015</a:t>
            </a:r>
            <a:r>
              <a:rPr lang="ko-KR" altLang="en-US" sz="2000" b="1" dirty="0"/>
              <a:t>년 조사에 의하면 아직 초기 시장 형성 단계로 보임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하드웨어</a:t>
            </a:r>
            <a:r>
              <a:rPr lang="en-US" altLang="ko-KR" sz="2000" b="1" dirty="0"/>
              <a:t>(</a:t>
            </a:r>
            <a:r>
              <a:rPr lang="ko-KR" altLang="en-US" sz="2000" b="1" dirty="0"/>
              <a:t>스토리지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서버</a:t>
            </a:r>
            <a:r>
              <a:rPr lang="en-US" altLang="ko-KR" sz="2000" b="1" dirty="0"/>
              <a:t>, </a:t>
            </a:r>
            <a:r>
              <a:rPr lang="ko-KR" altLang="en-US" sz="2000" b="1" dirty="0"/>
              <a:t>네트워크</a:t>
            </a:r>
            <a:r>
              <a:rPr lang="en-US" altLang="ko-KR" sz="2000" b="1" dirty="0"/>
              <a:t>)</a:t>
            </a:r>
            <a:r>
              <a:rPr lang="ko-KR" altLang="en-US" sz="2000" b="1" dirty="0"/>
              <a:t>가 </a:t>
            </a:r>
            <a:r>
              <a:rPr lang="en-US" altLang="ko-KR" sz="2000" b="1" dirty="0"/>
              <a:t>50% </a:t>
            </a:r>
            <a:r>
              <a:rPr lang="ko-KR" altLang="en-US" sz="2000" b="1" dirty="0"/>
              <a:t>이상을 점유하고 있으나</a:t>
            </a:r>
            <a:endParaRPr lang="en-US" altLang="ko-K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/>
              <a:t>빅데이터 핵심 경쟁력인 소프트웨어 및 서비스 영역은 상대적으로 적은</a:t>
            </a:r>
            <a:r>
              <a:rPr lang="en-US" altLang="ko-KR" sz="2000" b="1" dirty="0"/>
              <a:t/>
            </a:r>
            <a:br>
              <a:rPr lang="en-US" altLang="ko-KR" sz="2000" b="1" dirty="0"/>
            </a:br>
            <a:r>
              <a:rPr lang="ko-KR" altLang="en-US" sz="2000" b="1" dirty="0"/>
              <a:t>점유율을 보임</a:t>
            </a:r>
          </a:p>
        </p:txBody>
      </p:sp>
    </p:spTree>
    <p:extLst>
      <p:ext uri="{BB962C8B-B14F-4D97-AF65-F5344CB8AC3E}">
        <p14:creationId xmlns:p14="http://schemas.microsoft.com/office/powerpoint/2010/main" val="2310709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67DB39CB-71DD-4E00-8AFE-3380AF6DE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751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도입 국내 관심 수준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DF02012-C9CE-4E56-8FDE-A2F42A1CA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939666" y="1117193"/>
            <a:ext cx="7416824" cy="3456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50D718F8-54B5-40AB-9362-4A3B42903156}"/>
              </a:ext>
            </a:extLst>
          </p:cNvPr>
          <p:cNvSpPr txBox="1"/>
          <p:nvPr/>
        </p:nvSpPr>
        <p:spPr>
          <a:xfrm>
            <a:off x="611560" y="4638035"/>
            <a:ext cx="8295861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국내 빅데이터 도입 통계를 보면 일부 사이트를 제외하면 대부분 실험적인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err="1"/>
              <a:t>PoC</a:t>
            </a:r>
            <a:r>
              <a:rPr lang="en-US" altLang="ko-KR" dirty="0"/>
              <a:t> </a:t>
            </a:r>
            <a:r>
              <a:rPr lang="ko-KR" altLang="en-US" dirty="0"/>
              <a:t>수준에서 빅데이터 도입이 추진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논의조차 없음이 </a:t>
            </a:r>
            <a:r>
              <a:rPr lang="en-US" altLang="ko-KR" dirty="0"/>
              <a:t>67.8%</a:t>
            </a:r>
            <a:r>
              <a:rPr lang="ko-KR" altLang="en-US" dirty="0"/>
              <a:t>로 조사되어 정부와 기업들의 좀 더 적극적인 투자와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지원이 필요한 상황</a:t>
            </a:r>
          </a:p>
        </p:txBody>
      </p:sp>
    </p:spTree>
    <p:extLst>
      <p:ext uri="{BB962C8B-B14F-4D97-AF65-F5344CB8AC3E}">
        <p14:creationId xmlns:p14="http://schemas.microsoft.com/office/powerpoint/2010/main" val="32390896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5D2A3C3-14BA-4325-85D0-571037C42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해외 시장 규모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A87A201-6614-4F58-A102-EAD4BDF5CA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51520" y="1417638"/>
            <a:ext cx="8640960" cy="4783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8572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B1938F0-A74B-4B89-92ED-14C44E0C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해외 시장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7CA9FA01-D3A7-41BD-8735-C3093CF1FB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세계 시장 규모는 </a:t>
            </a:r>
            <a:r>
              <a:rPr lang="en-US" altLang="ko-KR" dirty="0"/>
              <a:t>2026</a:t>
            </a:r>
            <a:r>
              <a:rPr lang="ko-KR" altLang="en-US" dirty="0"/>
              <a:t>년까지 </a:t>
            </a:r>
            <a:r>
              <a:rPr lang="en-US" altLang="ko-KR" dirty="0"/>
              <a:t>850</a:t>
            </a:r>
            <a:r>
              <a:rPr lang="ko-KR" altLang="en-US" dirty="0"/>
              <a:t>억 달러 규모로 전망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년을 기점으로 </a:t>
            </a:r>
            <a:r>
              <a:rPr lang="en-US" altLang="ko-KR" dirty="0"/>
              <a:t>600</a:t>
            </a:r>
            <a:r>
              <a:rPr lang="ko-KR" altLang="en-US" dirty="0"/>
              <a:t>억 달러로 커지면서 국내대비 약 </a:t>
            </a:r>
            <a:r>
              <a:rPr lang="en-US" altLang="ko-KR" dirty="0"/>
              <a:t>60</a:t>
            </a:r>
            <a:r>
              <a:rPr lang="ko-KR" altLang="en-US" dirty="0"/>
              <a:t>배가 넘는 시장규모로 보고 있음</a:t>
            </a:r>
            <a:endParaRPr lang="en-US" altLang="ko-KR" dirty="0"/>
          </a:p>
          <a:p>
            <a:r>
              <a:rPr lang="ko-KR" altLang="en-US" dirty="0"/>
              <a:t>선진국에서는  </a:t>
            </a:r>
            <a:r>
              <a:rPr lang="en-US" altLang="ko-KR" dirty="0"/>
              <a:t>ICT </a:t>
            </a:r>
            <a:r>
              <a:rPr lang="ko-KR" altLang="en-US" dirty="0"/>
              <a:t>글로벌 경쟁력을 강화하기 위해 빅데이터 사업과 </a:t>
            </a:r>
            <a:r>
              <a:rPr lang="en-US" altLang="ko-KR" dirty="0"/>
              <a:t>R&amp;D</a:t>
            </a:r>
            <a:r>
              <a:rPr lang="ko-KR" altLang="en-US" dirty="0"/>
              <a:t>를 국가적 차원에서 지원하고 있어 국가 간의 빅데이터 기술 격차가 크게 벌어지고 있는 상황</a:t>
            </a:r>
          </a:p>
        </p:txBody>
      </p:sp>
    </p:spTree>
    <p:extLst>
      <p:ext uri="{BB962C8B-B14F-4D97-AF65-F5344CB8AC3E}">
        <p14:creationId xmlns:p14="http://schemas.microsoft.com/office/powerpoint/2010/main" val="2919191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0BFC8A7-8664-4584-8F38-6B9952B6A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해외 시장 점유율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F7D222C9-D48C-4E2E-B81F-43C3C8AF4F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74050"/>
            <a:ext cx="9144000" cy="37671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3D749FF-7C40-4D70-9B6B-749F3B34D635}"/>
              </a:ext>
            </a:extLst>
          </p:cNvPr>
          <p:cNvSpPr txBox="1"/>
          <p:nvPr/>
        </p:nvSpPr>
        <p:spPr>
          <a:xfrm>
            <a:off x="88316" y="4935517"/>
            <a:ext cx="9055684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2013</a:t>
            </a:r>
            <a:r>
              <a:rPr lang="ko-KR" altLang="en-US" dirty="0"/>
              <a:t>년 해외 빅데이터 시장의 분야별 점유율을 보면 </a:t>
            </a:r>
            <a:r>
              <a:rPr lang="en-US" altLang="ko-KR" dirty="0"/>
              <a:t>S/W(22%)</a:t>
            </a:r>
            <a:r>
              <a:rPr lang="ko-KR" altLang="en-US" dirty="0"/>
              <a:t>와 서비스</a:t>
            </a:r>
            <a:r>
              <a:rPr lang="en-US" altLang="ko-KR" dirty="0"/>
              <a:t>(40%) </a:t>
            </a:r>
            <a:br>
              <a:rPr lang="en-US" altLang="ko-KR" dirty="0"/>
            </a:br>
            <a:r>
              <a:rPr lang="ko-KR" altLang="en-US" dirty="0"/>
              <a:t>분야가 </a:t>
            </a:r>
            <a:r>
              <a:rPr lang="en-US" altLang="ko-KR" dirty="0"/>
              <a:t>60% </a:t>
            </a:r>
            <a:r>
              <a:rPr lang="ko-KR" altLang="en-US" dirty="0"/>
              <a:t>이상을 차지하고 있어 이미 빅데이터 인프라 구축을 완료 한 걸로 보임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빅데이터 응용 서비스 단계로 시장이 전환된 것을 확인 가능</a:t>
            </a:r>
            <a:endParaRPr lang="en-US" altLang="ko-KR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국내 빅데이터 시장과는 다소 상반된 모습 임</a:t>
            </a:r>
          </a:p>
        </p:txBody>
      </p:sp>
    </p:spTree>
    <p:extLst>
      <p:ext uri="{BB962C8B-B14F-4D97-AF65-F5344CB8AC3E}">
        <p14:creationId xmlns:p14="http://schemas.microsoft.com/office/powerpoint/2010/main" val="1170512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C83B673-0483-4782-9CDE-C66D93D51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발전에 따른 패러다임의 변화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19E1E37-F090-44CC-B62A-7E1DF39C23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4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60000">
            <a:off x="755576" y="1556792"/>
            <a:ext cx="7272808" cy="5026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43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8127DBE-3539-40E9-A3A9-29253823E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기술의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C7C383E-143D-4BB2-B424-E83A28040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초기 빅데이터 기술</a:t>
            </a:r>
            <a:endParaRPr lang="en-US" altLang="ko-KR" dirty="0"/>
          </a:p>
          <a:p>
            <a:pPr lvl="1"/>
            <a:r>
              <a:rPr lang="ko-KR" altLang="en-US" dirty="0"/>
              <a:t>낮은 비용의 스토리지를 구축하기 위한 솔루션으로 인식</a:t>
            </a:r>
            <a:endParaRPr lang="en-US" altLang="ko-KR" dirty="0"/>
          </a:p>
          <a:p>
            <a:pPr lvl="1"/>
            <a:r>
              <a:rPr lang="ko-KR" altLang="en-US" dirty="0"/>
              <a:t>빅데이터가 기존 </a:t>
            </a:r>
            <a:r>
              <a:rPr lang="en-US" altLang="ko-KR" dirty="0"/>
              <a:t>RDBMS</a:t>
            </a:r>
            <a:r>
              <a:rPr lang="ko-KR" altLang="en-US" dirty="0"/>
              <a:t>의 기술적 </a:t>
            </a:r>
            <a:r>
              <a:rPr lang="ko-KR" altLang="en-US"/>
              <a:t>한계로 </a:t>
            </a:r>
            <a:r>
              <a:rPr lang="ko-KR" altLang="en-US" smtClean="0"/>
              <a:t>수행하지 </a:t>
            </a:r>
            <a:r>
              <a:rPr lang="ko-KR" altLang="en-US" dirty="0"/>
              <a:t>못했던 대규모 작업들을 낮은 비용으로 완수하기 시작</a:t>
            </a:r>
            <a:endParaRPr lang="en-US" altLang="ko-KR" dirty="0"/>
          </a:p>
          <a:p>
            <a:pPr lvl="1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33759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52F2FC9-FA08-4AA2-A69A-35C85876B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기술의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707A4ED-3FAD-4787-93B1-9C63AE4CC8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중기 빅데이터</a:t>
            </a:r>
            <a:endParaRPr lang="en-US" altLang="ko-KR" dirty="0"/>
          </a:p>
          <a:p>
            <a:pPr lvl="1"/>
            <a:r>
              <a:rPr lang="ko-KR" altLang="en-US" dirty="0" err="1"/>
              <a:t>머신러닝</a:t>
            </a:r>
            <a:r>
              <a:rPr lang="en-US" altLang="ko-KR" dirty="0"/>
              <a:t>, </a:t>
            </a:r>
            <a:r>
              <a:rPr lang="ko-KR" altLang="en-US" dirty="0"/>
              <a:t>텍스트 마이닝 등 고습 분석을 통해 금융</a:t>
            </a:r>
            <a:r>
              <a:rPr lang="en-US" altLang="ko-KR" dirty="0"/>
              <a:t>, </a:t>
            </a:r>
            <a:r>
              <a:rPr lang="ko-KR" altLang="en-US" dirty="0"/>
              <a:t>의료</a:t>
            </a:r>
            <a:r>
              <a:rPr lang="en-US" altLang="ko-KR" dirty="0"/>
              <a:t>, </a:t>
            </a:r>
            <a:r>
              <a:rPr lang="ko-KR" altLang="en-US" dirty="0"/>
              <a:t>방송</a:t>
            </a:r>
            <a:r>
              <a:rPr lang="en-US" altLang="ko-KR" dirty="0"/>
              <a:t>, </a:t>
            </a:r>
            <a:r>
              <a:rPr lang="ko-KR" altLang="en-US" dirty="0"/>
              <a:t>제조</a:t>
            </a:r>
            <a:r>
              <a:rPr lang="en-US" altLang="ko-KR" dirty="0"/>
              <a:t>, </a:t>
            </a:r>
            <a:r>
              <a:rPr lang="ko-KR" altLang="en-US" dirty="0"/>
              <a:t>통신 등 다양한 산업분야에 깊숙이 관여하여 가치를 만들어 냄</a:t>
            </a:r>
            <a:endParaRPr lang="en-US" altLang="ko-KR" dirty="0"/>
          </a:p>
          <a:p>
            <a:pPr lvl="1"/>
            <a:r>
              <a:rPr lang="ko-KR" altLang="en-US" dirty="0"/>
              <a:t>단순 스토리지 기술이 아닌 이미징 기술로 주목 받기 시작</a:t>
            </a:r>
          </a:p>
        </p:txBody>
      </p:sp>
    </p:spTree>
    <p:extLst>
      <p:ext uri="{BB962C8B-B14F-4D97-AF65-F5344CB8AC3E}">
        <p14:creationId xmlns:p14="http://schemas.microsoft.com/office/powerpoint/2010/main" val="39668028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4A2F376-A7FC-4AB3-8D9E-10F7791D9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기술의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46EDB77-0E47-41D6-80F8-33C1F2B0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755576" y="1362074"/>
            <a:ext cx="7488832" cy="501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5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F57935E-9923-4FB0-994D-6726059F5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기술의 변화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1F02D568-D0E8-49F8-923B-60670AE7D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가트너의</a:t>
            </a:r>
            <a:r>
              <a:rPr lang="ko-KR" altLang="en-US" dirty="0"/>
              <a:t> </a:t>
            </a:r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ko-KR" altLang="en-US" dirty="0" err="1"/>
              <a:t>하이프</a:t>
            </a:r>
            <a:r>
              <a:rPr lang="ko-KR" altLang="en-US" dirty="0"/>
              <a:t> 사이클을 보면 빅데이터 기술이 빠르게 각성기에 진입</a:t>
            </a:r>
            <a:endParaRPr lang="en-US" altLang="ko-KR" dirty="0"/>
          </a:p>
          <a:p>
            <a:pPr lvl="1"/>
            <a:r>
              <a:rPr lang="ko-KR" altLang="en-US" dirty="0"/>
              <a:t>이는 빅데이터의 거품이 빠지고 시장에서는 메인 플레이어만 살아남고 잠재적 플레이어가 새롭게 등장하는 단계로 빠르게 이동 중</a:t>
            </a:r>
          </a:p>
        </p:txBody>
      </p:sp>
    </p:spTree>
    <p:extLst>
      <p:ext uri="{BB962C8B-B14F-4D97-AF65-F5344CB8AC3E}">
        <p14:creationId xmlns:p14="http://schemas.microsoft.com/office/powerpoint/2010/main" val="21227712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9320F34-0AB9-4A52-8DFA-680DFCA07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544" y="29614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기술의 활용 수준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337CCF-6D12-465C-80D6-F150B0C33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073" y="980728"/>
            <a:ext cx="7505700" cy="44596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91073" y="5589240"/>
            <a:ext cx="8013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초기 </a:t>
            </a:r>
            <a:r>
              <a:rPr lang="ko-KR" altLang="en-US" dirty="0" err="1" smtClean="0"/>
              <a:t>빅데이터는</a:t>
            </a:r>
            <a:r>
              <a:rPr lang="ko-KR" altLang="en-US" dirty="0" smtClean="0"/>
              <a:t> 규모</a:t>
            </a:r>
            <a:r>
              <a:rPr lang="en-US" altLang="ko-KR" dirty="0" smtClean="0"/>
              <a:t>/</a:t>
            </a:r>
            <a:r>
              <a:rPr lang="ko-KR" altLang="en-US" dirty="0" smtClean="0"/>
              <a:t>비용</a:t>
            </a:r>
            <a:r>
              <a:rPr lang="en-US" altLang="ko-KR" dirty="0" smtClean="0"/>
              <a:t>/</a:t>
            </a:r>
            <a:r>
              <a:rPr lang="ko-KR" altLang="en-US" dirty="0" smtClean="0"/>
              <a:t>기술적인 측면에서 출발했으나 시간이 지나면서</a:t>
            </a:r>
            <a:endParaRPr lang="en-US" altLang="ko-KR" dirty="0" smtClean="0"/>
          </a:p>
          <a:p>
            <a:r>
              <a:rPr lang="ko-KR" altLang="en-US" dirty="0" smtClean="0"/>
              <a:t>단순 수집</a:t>
            </a:r>
            <a:r>
              <a:rPr lang="en-US" altLang="ko-KR" dirty="0" smtClean="0"/>
              <a:t>/</a:t>
            </a:r>
            <a:r>
              <a:rPr lang="ko-KR" altLang="en-US" dirty="0" smtClean="0"/>
              <a:t>적재</a:t>
            </a:r>
            <a:r>
              <a:rPr lang="en-US" altLang="ko-KR" dirty="0" smtClean="0"/>
              <a:t>/</a:t>
            </a:r>
            <a:r>
              <a:rPr lang="ko-KR" altLang="en-US" dirty="0" smtClean="0"/>
              <a:t>처리 기술에서 </a:t>
            </a:r>
            <a:r>
              <a:rPr lang="ko-KR" altLang="en-US" dirty="0" smtClean="0">
                <a:solidFill>
                  <a:srgbClr val="FF0000"/>
                </a:solidFill>
              </a:rPr>
              <a:t>분석 기술로 중심이 옮겨짐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9896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BC5C24B-EBA0-4114-BB94-023A2E425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분석 기술 변화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6405C71-98AC-400F-8922-6C49FF0C0D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71600" y="1772816"/>
            <a:ext cx="7344816" cy="2160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7584" y="4149080"/>
            <a:ext cx="81580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분석 방법이 데이터 </a:t>
            </a:r>
            <a:r>
              <a:rPr lang="ko-KR" altLang="en-US" dirty="0" err="1" smtClean="0"/>
              <a:t>마이닝</a:t>
            </a:r>
            <a:r>
              <a:rPr lang="ko-KR" altLang="en-US" dirty="0" smtClean="0"/>
              <a:t> 고급 분석 </a:t>
            </a:r>
            <a:r>
              <a:rPr lang="ko-KR" altLang="en-US" dirty="0" err="1" smtClean="0"/>
              <a:t>으로</a:t>
            </a:r>
            <a:r>
              <a:rPr lang="ko-KR" altLang="en-US" dirty="0" smtClean="0"/>
              <a:t> 확대 적용 되면서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기술적인 수단과 더불어 주요 목적을 달성하기 위한 전략적 의사 경정 도구로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사용됨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959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0BCFBF3-B1AC-47A6-8552-32E7BC643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전문 기술 영역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AB9DC0-DA0F-4EA1-804B-2A09B5FE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rcRect b="60639"/>
          <a:stretch/>
        </p:blipFill>
        <p:spPr>
          <a:xfrm>
            <a:off x="467464" y="1143000"/>
            <a:ext cx="8315325" cy="21413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262392" y="3789040"/>
            <a:ext cx="812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저비용 </a:t>
            </a:r>
            <a:r>
              <a:rPr lang="en-US" altLang="ko-KR" dirty="0" smtClean="0"/>
              <a:t>x86 </a:t>
            </a:r>
            <a:r>
              <a:rPr lang="ko-KR" altLang="en-US" dirty="0" smtClean="0"/>
              <a:t>장비를 대규모</a:t>
            </a:r>
            <a:r>
              <a:rPr lang="en-US" altLang="ko-KR" dirty="0" smtClean="0"/>
              <a:t>(</a:t>
            </a:r>
            <a:r>
              <a:rPr lang="ko-KR" altLang="en-US" dirty="0" smtClean="0"/>
              <a:t>수십</a:t>
            </a:r>
            <a:r>
              <a:rPr lang="en-US" altLang="ko-KR" dirty="0" smtClean="0"/>
              <a:t>~</a:t>
            </a:r>
            <a:r>
              <a:rPr lang="ko-KR" altLang="en-US" dirty="0" err="1" smtClean="0"/>
              <a:t>수천대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구성해 선형적 확장으로 설계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기술 발전 시점과 저가의 </a:t>
            </a:r>
            <a:r>
              <a:rPr lang="en-US" altLang="ko-KR" dirty="0" smtClean="0"/>
              <a:t>x86</a:t>
            </a:r>
            <a:r>
              <a:rPr lang="ko-KR" altLang="en-US" dirty="0" smtClean="0"/>
              <a:t>장비의 출현시점이 맞물리면서 가속화 됨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6275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AB9DC0-DA0F-4EA1-804B-2A09B5FE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rcRect b="27195"/>
          <a:stretch/>
        </p:blipFill>
        <p:spPr>
          <a:xfrm>
            <a:off x="461987" y="1052736"/>
            <a:ext cx="8315325" cy="396084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23528" y="5157192"/>
            <a:ext cx="8126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기술의 핵심이라 할 수 있는 </a:t>
            </a:r>
            <a:r>
              <a:rPr lang="ko-KR" altLang="en-US" dirty="0" err="1" smtClean="0"/>
              <a:t>하둡을</a:t>
            </a:r>
            <a:r>
              <a:rPr lang="ko-KR" altLang="en-US" dirty="0" smtClean="0"/>
              <a:t> 기반으로 오픈 생태계가 만들어 짐</a:t>
            </a:r>
            <a:endParaRPr lang="en-US" altLang="ko-KR" dirty="0" smtClean="0"/>
          </a:p>
          <a:p>
            <a:pPr marL="742950" lvl="1" indent="-285750">
              <a:buFont typeface="Arial" pitchFamily="34" charset="0"/>
              <a:buChar char="•"/>
            </a:pPr>
            <a:r>
              <a:rPr lang="ko-KR" altLang="en-US" dirty="0" smtClean="0"/>
              <a:t>글로벌 기업들이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생태계를 적극 지원하고 참여하면서 기술 생태계가 급속도로 발전했다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61987" y="3212976"/>
            <a:ext cx="8315325" cy="18006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제목 1">
            <a:extLst>
              <a:ext uri="{FF2B5EF4-FFF2-40B4-BE49-F238E27FC236}">
                <a16:creationId xmlns="" xmlns:a16="http://schemas.microsoft.com/office/drawing/2014/main" id="{D0BCFBF3-B1AC-47A6-8552-32E7BC64322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빅데이터 전문 기술 영역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51011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3AB9DC0-DA0F-4EA1-804B-2A09B5FEB6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2000"/>
                    </a14:imgEffect>
                  </a14:imgLayer>
                </a14:imgProps>
              </a:ext>
            </a:extLst>
          </a:blip>
          <a:srcRect t="72978" b="266"/>
          <a:stretch/>
        </p:blipFill>
        <p:spPr>
          <a:xfrm>
            <a:off x="395536" y="980728"/>
            <a:ext cx="8315325" cy="145557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4" name="제목 1">
            <a:extLst>
              <a:ext uri="{FF2B5EF4-FFF2-40B4-BE49-F238E27FC236}">
                <a16:creationId xmlns="" xmlns:a16="http://schemas.microsoft.com/office/drawing/2014/main" id="{D0BCFBF3-B1AC-47A6-8552-32E7BC643229}"/>
              </a:ext>
            </a:extLst>
          </p:cNvPr>
          <p:cNvSpPr txBox="1">
            <a:spLocks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빅데이터 전문 기술 영역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92088" y="2868965"/>
            <a:ext cx="8126031" cy="12852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시간의 경과에 따라 </a:t>
            </a:r>
            <a:r>
              <a:rPr lang="ko-KR" altLang="en-US" dirty="0" err="1" smtClean="0"/>
              <a:t>빅데이터의</a:t>
            </a:r>
            <a:r>
              <a:rPr lang="ko-KR" altLang="en-US" dirty="0" smtClean="0"/>
              <a:t> 기술적</a:t>
            </a:r>
            <a:r>
              <a:rPr lang="en-US" altLang="ko-KR" dirty="0" smtClean="0"/>
              <a:t>/</a:t>
            </a:r>
            <a:r>
              <a:rPr lang="ko-KR" altLang="en-US" dirty="0" err="1" smtClean="0"/>
              <a:t>비스니스적</a:t>
            </a:r>
            <a:r>
              <a:rPr lang="ko-KR" altLang="en-US" dirty="0" smtClean="0"/>
              <a:t> 기대 수준이 커졌고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빅데이터의</a:t>
            </a:r>
            <a:r>
              <a:rPr lang="ko-KR" altLang="en-US" dirty="0" smtClean="0"/>
              <a:t> 구축 기술 뿐 아니라 컨설팅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데이터 서비스 등의 다양한 응용 기술 분야로 확대 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0458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65EBC8E-9A06-45DA-9816-F4A47B1E5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942" y="0"/>
            <a:ext cx="8229600" cy="1143000"/>
          </a:xfrm>
        </p:spPr>
        <p:txBody>
          <a:bodyPr/>
          <a:lstStyle/>
          <a:p>
            <a:r>
              <a:rPr lang="ko-KR" altLang="en-US" dirty="0"/>
              <a:t>빅데이터 기술 점유율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8756832-7408-4445-BAD2-C0A9D151CD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3568" y="1124744"/>
            <a:ext cx="7829550" cy="33695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6824" y="4484755"/>
            <a:ext cx="8283037" cy="2116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err="1" smtClean="0"/>
              <a:t>빅데이터</a:t>
            </a:r>
            <a:r>
              <a:rPr lang="ko-KR" altLang="en-US" dirty="0" smtClean="0"/>
              <a:t> 기술 시장 </a:t>
            </a:r>
            <a:r>
              <a:rPr lang="en-US" altLang="ko-KR" dirty="0" smtClean="0"/>
              <a:t>BIG 3 : </a:t>
            </a:r>
            <a:r>
              <a:rPr lang="en-US" altLang="ko-KR" dirty="0" err="1" smtClean="0"/>
              <a:t>Cloudera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HortonWorks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MapR</a:t>
            </a:r>
            <a:r>
              <a:rPr lang="en-US" altLang="ko-KR" dirty="0"/>
              <a:t> </a:t>
            </a:r>
            <a:r>
              <a:rPr lang="en-US" altLang="ko-KR" dirty="0" smtClean="0"/>
              <a:t>Tech</a:t>
            </a:r>
            <a:br>
              <a:rPr lang="en-US" altLang="ko-KR" dirty="0" smtClean="0"/>
            </a:br>
            <a:r>
              <a:rPr lang="ko-KR" altLang="en-US" dirty="0" smtClean="0"/>
              <a:t>전 세계 </a:t>
            </a:r>
            <a:r>
              <a:rPr lang="ko-KR" altLang="en-US" dirty="0" err="1" smtClean="0"/>
              <a:t>빅데이터</a:t>
            </a:r>
            <a:r>
              <a:rPr lang="ko-KR" altLang="en-US" dirty="0" smtClean="0"/>
              <a:t> 시장의 주도권과 기술 표준을 선점하기 위해 경쟁 중</a:t>
            </a:r>
            <a:endParaRPr lang="en-US" altLang="ko-KR" dirty="0" smtClean="0"/>
          </a:p>
          <a:p>
            <a:pPr marL="285750" indent="-285750">
              <a:lnSpc>
                <a:spcPct val="150000"/>
              </a:lnSpc>
              <a:buFont typeface="Arial" pitchFamily="34" charset="0"/>
              <a:buChar char="•"/>
            </a:pPr>
            <a:r>
              <a:rPr lang="ko-KR" altLang="en-US" dirty="0" smtClean="0"/>
              <a:t>전통 기업인 </a:t>
            </a:r>
            <a:r>
              <a:rPr lang="en-US" altLang="ko-KR" dirty="0" err="1" smtClean="0"/>
              <a:t>Vertica</a:t>
            </a:r>
            <a:r>
              <a:rPr lang="en-US" altLang="ko-KR" dirty="0" smtClean="0"/>
              <a:t>, Oracle, </a:t>
            </a:r>
            <a:r>
              <a:rPr lang="en-US" altLang="ko-KR" dirty="0" err="1" smtClean="0"/>
              <a:t>Splunk</a:t>
            </a:r>
            <a:r>
              <a:rPr lang="ko-KR" altLang="en-US" dirty="0" smtClean="0"/>
              <a:t>등과 같은 기업들이 전통적 처리 기술과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빅데이터</a:t>
            </a:r>
            <a:r>
              <a:rPr lang="ko-KR" altLang="en-US" dirty="0" smtClean="0"/>
              <a:t> 기술을 결합한 솔루션을 개발해 기존 데이터베이스 시장에 선제적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으로 대응 한 상태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117900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="" xmlns:a16="http://schemas.microsoft.com/office/drawing/2014/main" id="{2618AA44-6E43-4D6C-B125-0C9CA73C1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IT</a:t>
            </a:r>
            <a:r>
              <a:rPr lang="ko-KR" altLang="en-US" dirty="0"/>
              <a:t> 발전에 따른 패러다임의 변화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5F226244-A2A8-4AD6-845F-9FAFE9A94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2010</a:t>
            </a:r>
            <a:r>
              <a:rPr lang="ko-KR" altLang="en-US" dirty="0"/>
              <a:t>년 인터넷</a:t>
            </a:r>
            <a:r>
              <a:rPr lang="en-US" altLang="ko-KR" dirty="0"/>
              <a:t>/</a:t>
            </a:r>
            <a:r>
              <a:rPr lang="ko-KR" altLang="en-US" dirty="0"/>
              <a:t>모바일 시대를 기점으로 데이터의 양이 폭발적으로 증가</a:t>
            </a:r>
            <a:endParaRPr lang="en-US" altLang="ko-KR" dirty="0"/>
          </a:p>
          <a:p>
            <a:r>
              <a:rPr lang="en-US" altLang="ko-KR" dirty="0"/>
              <a:t>2016</a:t>
            </a:r>
            <a:r>
              <a:rPr lang="ko-KR" altLang="en-US" dirty="0"/>
              <a:t>년부터는 사람</a:t>
            </a:r>
            <a:r>
              <a:rPr lang="en-US" altLang="ko-KR" dirty="0"/>
              <a:t>, </a:t>
            </a:r>
            <a:r>
              <a:rPr lang="ko-KR" altLang="en-US" dirty="0"/>
              <a:t>사물</a:t>
            </a:r>
            <a:r>
              <a:rPr lang="en-US" altLang="ko-KR" dirty="0"/>
              <a:t>, </a:t>
            </a:r>
            <a:r>
              <a:rPr lang="ko-KR" altLang="en-US" dirty="0"/>
              <a:t>정보가 하나로 연결되는 초연결의 시대</a:t>
            </a:r>
            <a:r>
              <a:rPr lang="en-US" altLang="ko-KR" dirty="0"/>
              <a:t>(4</a:t>
            </a:r>
            <a:r>
              <a:rPr lang="ko-KR" altLang="en-US" dirty="0"/>
              <a:t>차 산업 혁명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4</a:t>
            </a:r>
            <a:r>
              <a:rPr lang="ko-KR" altLang="en-US" dirty="0"/>
              <a:t>차 산업혁명</a:t>
            </a:r>
            <a:endParaRPr lang="en-US" altLang="ko-KR" dirty="0"/>
          </a:p>
          <a:p>
            <a:pPr lvl="1"/>
            <a:r>
              <a:rPr lang="ko-KR" altLang="en-US" dirty="0"/>
              <a:t>인공지능</a:t>
            </a:r>
            <a:r>
              <a:rPr lang="en-US" altLang="ko-KR" dirty="0"/>
              <a:t>, </a:t>
            </a:r>
            <a:r>
              <a:rPr lang="ko-KR" altLang="en-US" dirty="0"/>
              <a:t>사물인터넷</a:t>
            </a:r>
            <a:r>
              <a:rPr lang="en-US" altLang="ko-KR" dirty="0"/>
              <a:t>, </a:t>
            </a:r>
            <a:r>
              <a:rPr lang="ko-KR" altLang="en-US" dirty="0" err="1"/>
              <a:t>무인자동차</a:t>
            </a:r>
            <a:r>
              <a:rPr lang="en-US" altLang="ko-KR" dirty="0"/>
              <a:t>, </a:t>
            </a:r>
            <a:r>
              <a:rPr lang="ko-KR" altLang="en-US" dirty="0"/>
              <a:t>로봇 산업 등으로 메인 스트림이 만들어 짐</a:t>
            </a:r>
            <a:endParaRPr lang="en-US" altLang="ko-KR" dirty="0"/>
          </a:p>
          <a:p>
            <a:pPr lvl="1"/>
            <a:r>
              <a:rPr lang="ko-KR" altLang="en-US" dirty="0"/>
              <a:t>필요한 핵심 기반 기술로 빅데이터를 주목</a:t>
            </a:r>
          </a:p>
        </p:txBody>
      </p:sp>
    </p:spTree>
    <p:extLst>
      <p:ext uri="{BB962C8B-B14F-4D97-AF65-F5344CB8AC3E}">
        <p14:creationId xmlns:p14="http://schemas.microsoft.com/office/powerpoint/2010/main" val="30848079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F1410208-31B0-4CD9-AA94-A767E895F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국내 빅데이터 기술 수준 평가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공급기업</a:t>
            </a:r>
            <a:r>
              <a:rPr lang="en-US" altLang="ko-KR" dirty="0"/>
              <a:t>(</a:t>
            </a:r>
            <a:r>
              <a:rPr lang="ko-KR" altLang="en-US" dirty="0"/>
              <a:t>플레이어별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827584" y="1988840"/>
            <a:ext cx="2160240" cy="2881537"/>
            <a:chOff x="827584" y="1988840"/>
            <a:chExt cx="2160240" cy="2881537"/>
          </a:xfrm>
        </p:grpSpPr>
        <p:sp>
          <p:nvSpPr>
            <p:cNvPr id="4" name="직사각형 3"/>
            <p:cNvSpPr/>
            <p:nvPr/>
          </p:nvSpPr>
          <p:spPr>
            <a:xfrm>
              <a:off x="827584" y="2422105"/>
              <a:ext cx="2160240" cy="24482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선진 기술 수준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1619672" y="3140968"/>
              <a:ext cx="720080" cy="7920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100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1619672" y="3933056"/>
              <a:ext cx="720080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62.6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827584" y="1988840"/>
              <a:ext cx="2160240" cy="4320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>
                  <a:solidFill>
                    <a:sysClr val="windowText" lastClr="000000"/>
                  </a:solidFill>
                </a:rPr>
                <a:t>국내 기술 수준</a:t>
              </a:r>
              <a:endParaRPr lang="ko-KR" altLang="en-US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3275856" y="1987420"/>
            <a:ext cx="2160240" cy="2881537"/>
            <a:chOff x="827584" y="1988840"/>
            <a:chExt cx="2160240" cy="2881537"/>
          </a:xfrm>
        </p:grpSpPr>
        <p:sp>
          <p:nvSpPr>
            <p:cNvPr id="11" name="직사각형 10"/>
            <p:cNvSpPr/>
            <p:nvPr/>
          </p:nvSpPr>
          <p:spPr>
            <a:xfrm>
              <a:off x="827584" y="2422105"/>
              <a:ext cx="2160240" cy="24482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현 시점 기준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3.3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년</a:t>
              </a:r>
              <a:r>
                <a:rPr lang="en-US" altLang="ko-KR" dirty="0" smtClean="0">
                  <a:solidFill>
                    <a:sysClr val="windowText" lastClr="000000"/>
                  </a:solidFill>
                </a:rPr>
                <a:t/>
              </a:r>
              <a:br>
                <a:rPr lang="en-US" altLang="ko-KR" dirty="0" smtClean="0">
                  <a:solidFill>
                    <a:sysClr val="windowText" lastClr="000000"/>
                  </a:solidFill>
                </a:rPr>
              </a:br>
              <a:r>
                <a:rPr lang="ko-KR" altLang="en-US" dirty="0" smtClean="0">
                  <a:solidFill>
                    <a:sysClr val="windowText" lastClr="000000"/>
                  </a:solidFill>
                </a:rPr>
                <a:t>뒤쳐짐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827584" y="1988840"/>
              <a:ext cx="2160240" cy="4320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수준 격차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724128" y="1986203"/>
            <a:ext cx="2160240" cy="2881537"/>
            <a:chOff x="827584" y="1988840"/>
            <a:chExt cx="2160240" cy="2881537"/>
          </a:xfrm>
        </p:grpSpPr>
        <p:sp>
          <p:nvSpPr>
            <p:cNvPr id="16" name="직사각형 15"/>
            <p:cNvSpPr/>
            <p:nvPr/>
          </p:nvSpPr>
          <p:spPr>
            <a:xfrm>
              <a:off x="827584" y="2422105"/>
              <a:ext cx="2160240" cy="244827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2015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년 기준</a:t>
              </a:r>
              <a:endParaRPr lang="en-US" altLang="ko-KR" dirty="0" smtClean="0">
                <a:solidFill>
                  <a:sysClr val="windowText" lastClr="000000"/>
                </a:solidFill>
              </a:endParaRPr>
            </a:p>
            <a:p>
              <a:pPr algn="ctr"/>
              <a:endParaRPr lang="en-US" altLang="ko-KR" dirty="0">
                <a:solidFill>
                  <a:sysClr val="windowText" lastClr="000000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ysClr val="windowText" lastClr="000000"/>
                  </a:solidFill>
                </a:rPr>
                <a:t>3.6</a:t>
              </a:r>
              <a:r>
                <a:rPr lang="ko-KR" altLang="en-US" dirty="0" smtClean="0">
                  <a:solidFill>
                    <a:sysClr val="windowText" lastClr="000000"/>
                  </a:solidFill>
                </a:rPr>
                <a:t>년이 걸림</a:t>
              </a:r>
              <a:endParaRPr lang="en-US" altLang="ko-KR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827584" y="1988840"/>
              <a:ext cx="2160240" cy="43204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ysClr val="windowText" lastClr="000000"/>
                  </a:solidFill>
                </a:rPr>
                <a:t>동일 수준 소요시간</a:t>
              </a:r>
              <a:endParaRPr lang="ko-KR" altLang="en-US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707904" y="5260558"/>
            <a:ext cx="481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미래 창조 </a:t>
            </a:r>
            <a:r>
              <a:rPr lang="ko-KR" altLang="en-US" dirty="0" err="1" smtClean="0"/>
              <a:t>과학부</a:t>
            </a:r>
            <a:r>
              <a:rPr lang="en-US" altLang="ko-KR" dirty="0" smtClean="0"/>
              <a:t>, 2015 BIGDATA </a:t>
            </a:r>
            <a:r>
              <a:rPr lang="ko-KR" altLang="en-US" dirty="0" smtClean="0"/>
              <a:t>조사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4747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747" y="-32612"/>
            <a:ext cx="8597348" cy="689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0000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580AB4A9-DB0D-4965-AD7B-7BC6BD8B3D5C}"/>
              </a:ext>
            </a:extLst>
          </p:cNvPr>
          <p:cNvSpPr txBox="1"/>
          <p:nvPr/>
        </p:nvSpPr>
        <p:spPr>
          <a:xfrm>
            <a:off x="467544" y="260648"/>
            <a:ext cx="2864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/>
              <a:t>빅데이터 구현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6F796F-BC26-43D1-A394-D9329F02F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561876" y="857208"/>
            <a:ext cx="7827254" cy="554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0251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9ED7D8C-76DD-471C-A905-60B533046322}"/>
              </a:ext>
            </a:extLst>
          </p:cNvPr>
          <p:cNvSpPr txBox="1"/>
          <p:nvPr/>
        </p:nvSpPr>
        <p:spPr>
          <a:xfrm>
            <a:off x="683568" y="332656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구축 순서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BAA82736-B73E-4892-A9DD-81E4104C8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7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809625" y="1196752"/>
            <a:ext cx="7074743" cy="1656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02757" y="3068960"/>
            <a:ext cx="72346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처리 탐색과 분석 응용은 필요 시 반복 진행 하면서 데이터의 품질과</a:t>
            </a:r>
            <a:endParaRPr lang="en-US" altLang="ko-KR" dirty="0" smtClean="0"/>
          </a:p>
          <a:p>
            <a:r>
              <a:rPr lang="ko-KR" altLang="en-US" dirty="0" smtClean="0"/>
              <a:t>분석 수준을 향상 시킨다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1278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414AA5A0-2DA3-42C0-A390-4634C081771A}"/>
              </a:ext>
            </a:extLst>
          </p:cNvPr>
          <p:cNvSpPr txBox="1"/>
          <p:nvPr/>
        </p:nvSpPr>
        <p:spPr>
          <a:xfrm>
            <a:off x="605769" y="207248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/>
              <a:t>수집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A286EBF-4740-477F-8ABF-5C12C8DE9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618703" y="1124744"/>
            <a:ext cx="6977633" cy="1543050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B1BBB8B1-1282-45C5-AC89-0FED1A044A15}"/>
              </a:ext>
            </a:extLst>
          </p:cNvPr>
          <p:cNvGrpSpPr/>
          <p:nvPr/>
        </p:nvGrpSpPr>
        <p:grpSpPr>
          <a:xfrm>
            <a:off x="787592" y="2870561"/>
            <a:ext cx="7562850" cy="3510767"/>
            <a:chOff x="787592" y="2870561"/>
            <a:chExt cx="7562850" cy="3510767"/>
          </a:xfrm>
        </p:grpSpPr>
        <p:pic>
          <p:nvPicPr>
            <p:cNvPr id="4" name="그림 3">
              <a:extLst>
                <a:ext uri="{FF2B5EF4-FFF2-40B4-BE49-F238E27FC236}">
                  <a16:creationId xmlns="" xmlns:a16="http://schemas.microsoft.com/office/drawing/2014/main" id="{FFA42FF5-FA7E-423D-ACCA-422E092F75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7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60000">
              <a:off x="787592" y="2870561"/>
              <a:ext cx="7562850" cy="2923191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B09C1052-2751-4608-B1FD-DACAE19EB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97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1125" y="5602350"/>
              <a:ext cx="7475783" cy="778978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802768" y="740807"/>
            <a:ext cx="6609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조직의 내 외부에 있는 다양한 시스템으로 </a:t>
            </a:r>
            <a:r>
              <a:rPr lang="ko-KR" altLang="en-US" dirty="0" err="1" smtClean="0"/>
              <a:t>부터</a:t>
            </a:r>
            <a:r>
              <a:rPr lang="ko-KR" altLang="en-US" dirty="0" smtClean="0"/>
              <a:t> 원천 데이터를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효과적으로 수집하는 기술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971600" y="1556792"/>
            <a:ext cx="1152128" cy="57606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063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0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수집기술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536" y="1340768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원천 시스템의 다양한 인터페이스 유형</a:t>
            </a:r>
            <a:r>
              <a:rPr lang="en-US" altLang="ko-KR" sz="2000" dirty="0" smtClean="0"/>
              <a:t>(</a:t>
            </a:r>
            <a:r>
              <a:rPr lang="ko-KR" altLang="en-US" sz="2000" dirty="0" smtClean="0"/>
              <a:t>데이터 베이스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파일</a:t>
            </a:r>
            <a:r>
              <a:rPr lang="en-US" altLang="ko-KR" sz="2000" dirty="0" smtClean="0"/>
              <a:t>, API, </a:t>
            </a:r>
            <a:r>
              <a:rPr lang="ko-KR" altLang="en-US" sz="2000" dirty="0" smtClean="0"/>
              <a:t>메시지 등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과 연결되어 정형 또는 비정형 데이터를 대용량으로 수집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외부데이터</a:t>
            </a:r>
            <a:r>
              <a:rPr lang="en-US" altLang="ko-KR" sz="2000" dirty="0" smtClean="0"/>
              <a:t>(SNS, </a:t>
            </a:r>
            <a:r>
              <a:rPr lang="ko-KR" altLang="en-US" sz="2000" dirty="0" err="1" smtClean="0"/>
              <a:t>블로그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포털 등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을 수집할 때는 </a:t>
            </a:r>
            <a:r>
              <a:rPr lang="ko-KR" altLang="en-US" sz="2000" dirty="0" err="1" smtClean="0"/>
              <a:t>크롤링</a:t>
            </a:r>
            <a:r>
              <a:rPr lang="en-US" altLang="ko-KR" sz="2000" dirty="0" smtClean="0"/>
              <a:t>, NLP(</a:t>
            </a:r>
            <a:r>
              <a:rPr lang="ko-KR" altLang="en-US" sz="2000" dirty="0" smtClean="0"/>
              <a:t>자연어 처리</a:t>
            </a:r>
            <a:r>
              <a:rPr lang="en-US" altLang="ko-KR" sz="2000" dirty="0" smtClean="0"/>
              <a:t>) </a:t>
            </a:r>
            <a:r>
              <a:rPr lang="ko-KR" altLang="en-US" sz="2000" dirty="0" smtClean="0"/>
              <a:t>등 비정형 처리를 위한 기술이 선택적으로 사용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대용량 파일 수집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실시간 </a:t>
            </a:r>
            <a:r>
              <a:rPr lang="ko-KR" altLang="en-US" sz="2000" dirty="0" err="1" smtClean="0"/>
              <a:t>스트림</a:t>
            </a:r>
            <a:r>
              <a:rPr lang="ko-KR" altLang="en-US" sz="2000" dirty="0" smtClean="0"/>
              <a:t> 수집 기술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CEP(Complex Event Processing)</a:t>
            </a:r>
          </a:p>
          <a:p>
            <a:pPr lvl="2">
              <a:lnSpc>
                <a:spcPct val="150000"/>
              </a:lnSpc>
            </a:pPr>
            <a:r>
              <a:rPr lang="ko-KR" altLang="en-US" sz="1400" dirty="0" smtClean="0"/>
              <a:t>여러 이벤트 소스로부터 발생하는 복합 데이터 처리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ESP(Event Stream Processing)</a:t>
            </a:r>
          </a:p>
          <a:p>
            <a:pPr lvl="2">
              <a:lnSpc>
                <a:spcPct val="150000"/>
              </a:lnSpc>
            </a:pPr>
            <a:r>
              <a:rPr lang="ko-KR" altLang="ko-KR" sz="1400" dirty="0"/>
              <a:t>이벤트 기반 정보 시스템의 구축을 지원하도록 설계된 일련의 </a:t>
            </a:r>
            <a:r>
              <a:rPr lang="ko-KR" altLang="en-US" sz="1400" dirty="0" smtClean="0"/>
              <a:t>기술</a:t>
            </a:r>
            <a:endParaRPr lang="en-US" altLang="ko-KR" sz="1400" dirty="0" smtClean="0"/>
          </a:p>
          <a:p>
            <a:pPr>
              <a:lnSpc>
                <a:spcPct val="150000"/>
              </a:lnSpc>
            </a:pPr>
            <a:r>
              <a:rPr lang="ko-KR" altLang="en-US" sz="2200" dirty="0" smtClean="0"/>
              <a:t>관련 </a:t>
            </a:r>
            <a:r>
              <a:rPr lang="en-US" altLang="ko-KR" sz="2200" dirty="0" smtClean="0"/>
              <a:t>S/W</a:t>
            </a:r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Flume, </a:t>
            </a:r>
            <a:r>
              <a:rPr lang="en-US" altLang="ko-KR" sz="1800" dirty="0" err="1" smtClean="0"/>
              <a:t>Fluented</a:t>
            </a:r>
            <a:r>
              <a:rPr lang="en-US" altLang="ko-KR" sz="1800" dirty="0" smtClean="0"/>
              <a:t>, Scribe, </a:t>
            </a:r>
            <a:r>
              <a:rPr lang="en-US" altLang="ko-KR" sz="1800" dirty="0" err="1" smtClean="0"/>
              <a:t>Logstash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Chukwa</a:t>
            </a:r>
            <a:r>
              <a:rPr lang="en-US" altLang="ko-KR" sz="1800" dirty="0" smtClean="0"/>
              <a:t>, Storm, </a:t>
            </a:r>
            <a:r>
              <a:rPr lang="en-US" altLang="ko-KR" sz="1800" dirty="0" err="1" smtClean="0"/>
              <a:t>Esper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파이썬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20463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2E5BB5D-0B59-44CE-9C4A-FCBCE4E6177B}"/>
              </a:ext>
            </a:extLst>
          </p:cNvPr>
          <p:cNvSpPr txBox="1"/>
          <p:nvPr/>
        </p:nvSpPr>
        <p:spPr>
          <a:xfrm>
            <a:off x="539552" y="476672"/>
            <a:ext cx="15247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/>
              <a:t>적재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C5F9B51-89DA-445D-9C05-280CF18228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4626" y="1124744"/>
            <a:ext cx="6775726" cy="1656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3838FB9-1CB9-4603-A83F-11A87FDBF5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8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964626" y="2992912"/>
            <a:ext cx="6991750" cy="30283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843808" y="1628800"/>
            <a:ext cx="1152128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792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적재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수집한 데이터를 분산 </a:t>
            </a:r>
            <a:r>
              <a:rPr lang="ko-KR" altLang="en-US" sz="2000" dirty="0" err="1" smtClean="0"/>
              <a:t>스토리지에</a:t>
            </a:r>
            <a:r>
              <a:rPr lang="ko-KR" altLang="en-US" sz="2000" dirty="0" smtClean="0"/>
              <a:t> 영구 또는 임시로 적재하는 기술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/>
              <a:t>수집한 데이터의 성격에 따라 적재 저장소를 달리 함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대용량 파일을 영구적으로 저장하기 위해 </a:t>
            </a:r>
            <a:r>
              <a:rPr lang="en-US" altLang="ko-KR" sz="2000" dirty="0" smtClean="0">
                <a:solidFill>
                  <a:srgbClr val="FF0000"/>
                </a:solidFill>
              </a:rPr>
              <a:t>HDFS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사용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5210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적재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1600200"/>
            <a:ext cx="8712968" cy="4525963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실시간으로 발생하는 작은 메시지 데이터를 </a:t>
            </a:r>
            <a:r>
              <a:rPr lang="en-US" altLang="ko-KR" sz="2000" dirty="0" smtClean="0"/>
              <a:t>HDFS</a:t>
            </a:r>
            <a:r>
              <a:rPr lang="ko-KR" altLang="en-US" sz="2000" dirty="0" smtClean="0"/>
              <a:t>에 저장할 경우 파일이 많아져 저장소 효율이 크게 떨어짐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보완하기 위해 데이터 성격에 맞춰 선택이 가능하게 끔 구성 되어야 함</a:t>
            </a:r>
            <a:r>
              <a:rPr lang="en-US" altLang="ko-KR" sz="20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실기간 데이터 적개 기술 유형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대규모 </a:t>
            </a:r>
            <a:r>
              <a:rPr lang="ko-KR" altLang="en-US" sz="1600" dirty="0" err="1"/>
              <a:t>메시징</a:t>
            </a:r>
            <a:r>
              <a:rPr lang="ko-KR" altLang="en-US" sz="1600" dirty="0"/>
              <a:t> 처리 결과를 영구 적으로 저장하기 위해 </a:t>
            </a:r>
            <a:r>
              <a:rPr lang="en-US" altLang="ko-KR" sz="1600" dirty="0" err="1">
                <a:solidFill>
                  <a:srgbClr val="FF0000"/>
                </a:solidFill>
              </a:rPr>
              <a:t>NoSQL</a:t>
            </a:r>
            <a:r>
              <a:rPr lang="en-US" altLang="ko-KR" sz="1600" dirty="0"/>
              <a:t>(HBASE, </a:t>
            </a:r>
            <a:r>
              <a:rPr lang="en-US" altLang="ko-KR" sz="1600" dirty="0" err="1"/>
              <a:t>MongoDB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Csandra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대규모 </a:t>
            </a:r>
            <a:r>
              <a:rPr lang="ko-KR" altLang="en-US" sz="1600" dirty="0" err="1"/>
              <a:t>메시징</a:t>
            </a:r>
            <a:r>
              <a:rPr lang="ko-KR" altLang="en-US" sz="1600" dirty="0"/>
              <a:t> 처리 결과를 고속으로 저장하기 위해 </a:t>
            </a:r>
            <a:r>
              <a:rPr lang="ko-KR" altLang="en-US" sz="1600" dirty="0">
                <a:solidFill>
                  <a:srgbClr val="FF0000"/>
                </a:solidFill>
              </a:rPr>
              <a:t>인 메모리 캐시</a:t>
            </a:r>
            <a:r>
              <a:rPr lang="en-US" altLang="ko-KR" sz="1600" dirty="0"/>
              <a:t>(</a:t>
            </a:r>
            <a:r>
              <a:rPr lang="en-US" altLang="ko-KR" sz="1600" dirty="0" err="1"/>
              <a:t>Redis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Memcached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Infinisapan</a:t>
            </a:r>
            <a:r>
              <a:rPr lang="en-US" altLang="ko-KR" sz="1600" dirty="0"/>
              <a:t> </a:t>
            </a:r>
            <a:r>
              <a:rPr lang="ko-KR" altLang="en-US" sz="1600" dirty="0"/>
              <a:t>등</a:t>
            </a:r>
            <a:r>
              <a:rPr lang="en-US" altLang="ko-KR" sz="1600" dirty="0"/>
              <a:t>)</a:t>
            </a:r>
            <a:r>
              <a:rPr lang="ko-KR" altLang="en-US" sz="1600" dirty="0"/>
              <a:t>기술 사용</a:t>
            </a:r>
            <a:endParaRPr lang="en-US" altLang="ko-KR" sz="1600" dirty="0"/>
          </a:p>
          <a:p>
            <a:pPr lvl="1">
              <a:lnSpc>
                <a:spcPct val="150000"/>
              </a:lnSpc>
            </a:pPr>
            <a:r>
              <a:rPr lang="ko-KR" altLang="en-US" sz="1600" dirty="0"/>
              <a:t>대규모 </a:t>
            </a:r>
            <a:r>
              <a:rPr lang="ko-KR" altLang="en-US" sz="1600" dirty="0" err="1"/>
              <a:t>메시징</a:t>
            </a:r>
            <a:r>
              <a:rPr lang="ko-KR" altLang="en-US" sz="1600" dirty="0"/>
              <a:t> 데이터를 임시 저장하기 위한 </a:t>
            </a:r>
            <a:r>
              <a:rPr lang="en-US" altLang="ko-KR" sz="1600" dirty="0">
                <a:solidFill>
                  <a:srgbClr val="FF0000"/>
                </a:solidFill>
              </a:rPr>
              <a:t>Message Oriented Middleware</a:t>
            </a:r>
            <a:r>
              <a:rPr lang="en-US" altLang="ko-KR" sz="1600" dirty="0"/>
              <a:t>(Kafka, </a:t>
            </a:r>
            <a:r>
              <a:rPr lang="en-US" altLang="ko-KR" sz="1600" dirty="0" err="1"/>
              <a:t>RabbitMQ</a:t>
            </a:r>
            <a:r>
              <a:rPr lang="en-US" altLang="ko-KR" sz="1600" dirty="0"/>
              <a:t>, </a:t>
            </a:r>
            <a:r>
              <a:rPr lang="en-US" altLang="ko-KR" sz="1600" dirty="0" err="1"/>
              <a:t>ActiveMQ</a:t>
            </a:r>
            <a:r>
              <a:rPr lang="ko-KR" altLang="en-US" sz="1600" dirty="0"/>
              <a:t>등</a:t>
            </a:r>
            <a:r>
              <a:rPr lang="en-US" altLang="ko-KR" sz="1600" dirty="0"/>
              <a:t>) </a:t>
            </a:r>
            <a:r>
              <a:rPr lang="ko-KR" altLang="en-US" sz="1600" dirty="0"/>
              <a:t>사용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4738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적재기술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err="1" smtClean="0"/>
              <a:t>빅데이터가</a:t>
            </a:r>
            <a:r>
              <a:rPr lang="ko-KR" altLang="en-US" sz="2000" dirty="0" smtClean="0"/>
              <a:t> 적재될 때 추가적인 전처리 작업이 수행되기도 함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다음 단계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탐색</a:t>
            </a:r>
            <a:r>
              <a:rPr lang="en-US" altLang="ko-KR" sz="1600" dirty="0" smtClean="0"/>
              <a:t>/</a:t>
            </a:r>
            <a:r>
              <a:rPr lang="ko-KR" altLang="en-US" sz="1600" dirty="0" smtClean="0"/>
              <a:t>분석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를 위해 비정형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음성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이미지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텍스트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동영상 등</a:t>
            </a:r>
            <a:r>
              <a:rPr lang="en-US" altLang="ko-KR" sz="1600" dirty="0" smtClean="0"/>
              <a:t>)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데이터를 정형데이터로 가공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개인정보로 의심되는 데이터를 비 식별화 처리 하는 작업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전처리 작업은 데이터 크기와 비즈니스 요건에 따라 </a:t>
            </a:r>
            <a:r>
              <a:rPr lang="en-US" altLang="ko-KR" sz="1600" dirty="0" smtClean="0"/>
              <a:t>HDFS</a:t>
            </a:r>
            <a:r>
              <a:rPr lang="ko-KR" altLang="en-US" sz="1600" dirty="0" smtClean="0"/>
              <a:t>에 적재 한 후에 수행하는 후처리 작업도 가능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2517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="" xmlns:a16="http://schemas.microsoft.com/office/drawing/2014/main" id="{EA88E356-DDAC-45E7-83C5-FE754F11A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en-US" dirty="0"/>
              <a:t>차 산업 혁명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C0314B67-999C-45CC-8E41-9DF9A680D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-60000">
            <a:off x="1043608" y="1700808"/>
            <a:ext cx="7272808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187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D4B71B2-67B0-4124-9391-57D6E392F587}"/>
              </a:ext>
            </a:extLst>
          </p:cNvPr>
          <p:cNvSpPr txBox="1"/>
          <p:nvPr/>
        </p:nvSpPr>
        <p:spPr>
          <a:xfrm>
            <a:off x="539552" y="404664"/>
            <a:ext cx="2262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/>
              <a:t>처리</a:t>
            </a:r>
            <a:r>
              <a:rPr lang="en-US" altLang="ko-KR" sz="2400" dirty="0"/>
              <a:t>/</a:t>
            </a:r>
            <a:r>
              <a:rPr lang="ko-KR" altLang="en-US" sz="2400" dirty="0"/>
              <a:t>탐색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51FB67B-5561-4FFF-9389-1C7722E92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000">
            <a:off x="953860" y="1196752"/>
            <a:ext cx="6642476" cy="136815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C6A1142-633A-4608-BD37-3C15DAEA0C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9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817488" y="2880905"/>
            <a:ext cx="7416824" cy="3574761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4355976" y="1502229"/>
            <a:ext cx="1088990" cy="5586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1689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처리 탐색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412776"/>
            <a:ext cx="8229600" cy="4713387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대용량 저장소에 적재된 데이터를 분석에 활용하기 위해 데이터를 정형화 및 정규화 하는 기술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데이터를 통해 가치 발굴을 위해서는 데이터를 이해하는 것이 선행 되어야 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적재된 </a:t>
            </a:r>
            <a:r>
              <a:rPr lang="ko-KR" altLang="en-US" sz="2000" dirty="0" err="1" smtClean="0"/>
              <a:t>빅</a:t>
            </a:r>
            <a:r>
              <a:rPr lang="ko-KR" altLang="en-US" sz="2000" dirty="0" smtClean="0"/>
              <a:t> 데이터를 지속적으로 관찰하고 탐색하는 탐색적 분석을 수행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SQL on </a:t>
            </a:r>
            <a:r>
              <a:rPr lang="en-US" altLang="ko-KR" sz="2000" dirty="0" err="1" smtClean="0"/>
              <a:t>Hadoop</a:t>
            </a:r>
            <a:r>
              <a:rPr lang="en-US" altLang="ko-KR" sz="2000" dirty="0" smtClean="0"/>
              <a:t> </a:t>
            </a:r>
            <a:r>
              <a:rPr lang="ko-KR" altLang="en-US" sz="2000" dirty="0" smtClean="0"/>
              <a:t>이 주로 사용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ko-KR" altLang="en-US" sz="1600" dirty="0" smtClean="0"/>
              <a:t>대화형 </a:t>
            </a:r>
            <a:r>
              <a:rPr lang="ko-KR" altLang="en-US" sz="1600" dirty="0" err="1" smtClean="0"/>
              <a:t>애드혹</a:t>
            </a:r>
            <a:r>
              <a:rPr lang="ko-KR" altLang="en-US" sz="1600" dirty="0" smtClean="0"/>
              <a:t> 쿼리로 데이터를 선택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변환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통합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축소 등의 작업을 수행한다</a:t>
            </a:r>
            <a:r>
              <a:rPr lang="en-US" altLang="ko-KR" sz="1600" dirty="0" smtClean="0"/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내외부</a:t>
            </a:r>
            <a:r>
              <a:rPr lang="ko-KR" altLang="en-US" sz="2000" dirty="0" smtClean="0"/>
              <a:t> 정형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비정형 데이터를 결합해 새로운 </a:t>
            </a:r>
            <a:r>
              <a:rPr lang="ko-KR" altLang="en-US" sz="2000" dirty="0" err="1" smtClean="0"/>
              <a:t>데이터셋을</a:t>
            </a:r>
            <a:r>
              <a:rPr lang="ko-KR" altLang="en-US" sz="2000" dirty="0" smtClean="0"/>
              <a:t> 생성하는 작업이 수행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정기적으로 발생하는 처리</a:t>
            </a:r>
            <a:r>
              <a:rPr lang="en-US" altLang="ko-KR" sz="2000" dirty="0" smtClean="0"/>
              <a:t>/</a:t>
            </a:r>
            <a:r>
              <a:rPr lang="ko-KR" altLang="en-US" sz="2000" dirty="0" smtClean="0"/>
              <a:t>탐색 과정들은 </a:t>
            </a:r>
            <a:r>
              <a:rPr lang="en-US" altLang="ko-KR" sz="2000" dirty="0" smtClean="0"/>
              <a:t>workflow</a:t>
            </a:r>
            <a:r>
              <a:rPr lang="ko-KR" altLang="en-US" sz="2000" dirty="0" smtClean="0"/>
              <a:t>로 프로세스화 해서 자동화하고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en-US" altLang="ko-KR" sz="2000" dirty="0" smtClean="0"/>
              <a:t>Workflow</a:t>
            </a:r>
            <a:r>
              <a:rPr lang="ko-KR" altLang="en-US" sz="2000" dirty="0" smtClean="0"/>
              <a:t>가 끝나 데이터 </a:t>
            </a:r>
            <a:r>
              <a:rPr lang="ko-KR" altLang="en-US" sz="2000" dirty="0" err="1" smtClean="0"/>
              <a:t>셋들은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DW(Data Warehouse)</a:t>
            </a:r>
            <a:r>
              <a:rPr lang="ko-KR" altLang="en-US" sz="2000" dirty="0" smtClean="0"/>
              <a:t>로 이동하여 특정 가능한 구조로 만들어져 분석을 편리하게 함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관련 기술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SQL on </a:t>
            </a:r>
            <a:r>
              <a:rPr lang="en-US" altLang="ko-KR" sz="1600" dirty="0" err="1" smtClean="0"/>
              <a:t>Haddop</a:t>
            </a:r>
            <a:r>
              <a:rPr lang="en-US" altLang="ko-KR" sz="1600" dirty="0" smtClean="0"/>
              <a:t>,  Hue, Hive, Spark SQL, </a:t>
            </a:r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33554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9FB39D8-F34A-404E-AC67-0C7CBF9BF66D}"/>
              </a:ext>
            </a:extLst>
          </p:cNvPr>
          <p:cNvSpPr txBox="1"/>
          <p:nvPr/>
        </p:nvSpPr>
        <p:spPr>
          <a:xfrm>
            <a:off x="539552" y="404664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/>
              <a:t>분석 응용 기술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122F828-C37A-4CC7-9F98-908DBBDD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6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539552" y="1124744"/>
            <a:ext cx="7272808" cy="16561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19E1251C-2049-4E41-BEDC-A0C8FCEB0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6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7675" y="2708920"/>
            <a:ext cx="8248650" cy="35283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156176" y="1556792"/>
            <a:ext cx="1296144" cy="6480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956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515"/>
            <a:ext cx="8229600" cy="1143000"/>
          </a:xfrm>
        </p:spPr>
        <p:txBody>
          <a:bodyPr/>
          <a:lstStyle/>
          <a:p>
            <a:r>
              <a:rPr lang="ko-KR" altLang="en-US" dirty="0" smtClean="0"/>
              <a:t>분석 응용 및 시각화 기술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/>
              <a:t>대규모 데이터로부터 새로운 패턴을 찾고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그 패턴을 해석해서 통찰력을 확보하기 위한 기술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활용 영역에 따라 통계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데이터 </a:t>
            </a:r>
            <a:r>
              <a:rPr lang="ko-KR" altLang="en-US" sz="2000" dirty="0" err="1" smtClean="0"/>
              <a:t>마이닝</a:t>
            </a:r>
            <a:r>
              <a:rPr lang="en-US" altLang="ko-KR" sz="2000" dirty="0" smtClean="0"/>
              <a:t>, </a:t>
            </a:r>
            <a:r>
              <a:rPr lang="ko-KR" altLang="en-US" sz="2000" dirty="0" err="1" smtClean="0"/>
              <a:t>소셜</a:t>
            </a:r>
            <a:r>
              <a:rPr lang="ko-KR" altLang="en-US" sz="2000" dirty="0" smtClean="0"/>
              <a:t> 미디어 분석 등으로 다양하게 분류 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과거의 데이터로부터 문제의 원일을 찾아 현재를 개선하고 미래를 예측하는 분석 모델을 만드는데 기여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대규모 분산환경을 낮은 비용으로 구축하여 기존 분석 기술의 한계점을 극복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err="1" smtClean="0"/>
              <a:t>머신러닝</a:t>
            </a:r>
            <a:r>
              <a:rPr lang="ko-KR" altLang="en-US" sz="2000" dirty="0" smtClean="0"/>
              <a:t> 기술을 사용해 분석의 고급 영역까지 확장 가능</a:t>
            </a:r>
            <a:endParaRPr lang="en-US" altLang="ko-KR" sz="2000" dirty="0" smtClean="0"/>
          </a:p>
          <a:p>
            <a:pPr>
              <a:lnSpc>
                <a:spcPct val="150000"/>
              </a:lnSpc>
            </a:pPr>
            <a:r>
              <a:rPr lang="ko-KR" altLang="en-US" sz="2000" dirty="0" smtClean="0"/>
              <a:t>관련 기술 </a:t>
            </a:r>
            <a:endParaRPr lang="en-US" altLang="ko-KR" sz="20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Impala, Zeppelin, Mahout, </a:t>
            </a:r>
            <a:r>
              <a:rPr lang="en-US" altLang="ko-KR" sz="1600" dirty="0" err="1" smtClean="0"/>
              <a:t>Sdoop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파이썬</a:t>
            </a:r>
            <a:r>
              <a:rPr lang="en-US" altLang="ko-KR" sz="1600" dirty="0" smtClean="0"/>
              <a:t>, R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8758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빅테이터</a:t>
            </a:r>
            <a:r>
              <a:rPr lang="ko-KR" altLang="en-US" dirty="0"/>
              <a:t> 플랫폼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3550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14" y="253861"/>
            <a:ext cx="8512555" cy="641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129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57" y="306869"/>
            <a:ext cx="8627165" cy="633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251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72" y="411852"/>
            <a:ext cx="8574985" cy="629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19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20" y="208307"/>
            <a:ext cx="8798771" cy="640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24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594" y="186566"/>
            <a:ext cx="8580111" cy="646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1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5FBBE0E-03BB-4AEC-A13E-97D447AF1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점점 커지는 데이터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693FEEB7-D165-498C-A696-6EE51B8DE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5516" y="1556792"/>
            <a:ext cx="8712968" cy="4525963"/>
          </a:xfrm>
        </p:spPr>
        <p:txBody>
          <a:bodyPr/>
          <a:lstStyle/>
          <a:p>
            <a:r>
              <a:rPr lang="ko-KR" altLang="en-US" dirty="0"/>
              <a:t>최근 </a:t>
            </a:r>
            <a:r>
              <a:rPr lang="en-US" altLang="ko-KR" dirty="0"/>
              <a:t>2</a:t>
            </a:r>
            <a:r>
              <a:rPr lang="ko-KR" altLang="en-US" dirty="0"/>
              <a:t>년 동안 발생한 데이터가 전 세계 데이터의 </a:t>
            </a:r>
            <a:r>
              <a:rPr lang="en-US" altLang="ko-KR" dirty="0"/>
              <a:t>80%</a:t>
            </a:r>
            <a:r>
              <a:rPr lang="ko-KR" altLang="en-US" dirty="0"/>
              <a:t>를 차지 함</a:t>
            </a:r>
            <a:endParaRPr lang="en-US" altLang="ko-KR" dirty="0"/>
          </a:p>
          <a:p>
            <a:r>
              <a:rPr lang="en-US" altLang="ko-KR" dirty="0"/>
              <a:t>2020</a:t>
            </a:r>
            <a:r>
              <a:rPr lang="ko-KR" altLang="en-US" dirty="0"/>
              <a:t>년 까지 </a:t>
            </a:r>
            <a:r>
              <a:rPr lang="en-US" altLang="ko-KR" dirty="0"/>
              <a:t>35,000</a:t>
            </a:r>
            <a:r>
              <a:rPr lang="ko-KR" altLang="en-US" dirty="0" err="1"/>
              <a:t>엑사</a:t>
            </a:r>
            <a:r>
              <a:rPr lang="ko-KR" altLang="en-US" dirty="0"/>
              <a:t> 바이트 </a:t>
            </a:r>
            <a:r>
              <a:rPr lang="en-US" altLang="ko-KR" dirty="0"/>
              <a:t>(1</a:t>
            </a:r>
            <a:r>
              <a:rPr lang="ko-KR" altLang="en-US" dirty="0" err="1"/>
              <a:t>엑사</a:t>
            </a:r>
            <a:r>
              <a:rPr lang="ko-KR" altLang="en-US" dirty="0"/>
              <a:t> 바이트 </a:t>
            </a:r>
            <a:r>
              <a:rPr lang="en-US" altLang="ko-KR" dirty="0"/>
              <a:t>= 2,500</a:t>
            </a:r>
            <a:r>
              <a:rPr lang="ko-KR" altLang="en-US" dirty="0" err="1"/>
              <a:t>억개</a:t>
            </a:r>
            <a:r>
              <a:rPr lang="ko-KR" altLang="en-US" dirty="0"/>
              <a:t> </a:t>
            </a:r>
            <a:r>
              <a:rPr lang="en-US" altLang="ko-KR" dirty="0"/>
              <a:t>DVD </a:t>
            </a:r>
            <a:r>
              <a:rPr lang="ko-KR" altLang="en-US" dirty="0"/>
              <a:t>분량</a:t>
            </a:r>
            <a:r>
              <a:rPr lang="en-US" altLang="ko-KR" dirty="0"/>
              <a:t>) </a:t>
            </a:r>
            <a:r>
              <a:rPr lang="ko-KR" altLang="en-US" dirty="0"/>
              <a:t>수준까지 증가</a:t>
            </a:r>
            <a:endParaRPr lang="en-US" altLang="ko-KR" dirty="0"/>
          </a:p>
          <a:p>
            <a:r>
              <a:rPr lang="en-US" altLang="ko-KR" dirty="0"/>
              <a:t>80%</a:t>
            </a:r>
            <a:r>
              <a:rPr lang="ko-KR" altLang="en-US" dirty="0"/>
              <a:t>가 빅데이터 분석이 필요한 비정형데이터</a:t>
            </a:r>
            <a:r>
              <a:rPr lang="en-US" altLang="ko-KR" dirty="0"/>
              <a:t>(SNS, IoT, </a:t>
            </a:r>
            <a:r>
              <a:rPr lang="ko-KR" altLang="en-US" dirty="0"/>
              <a:t>이미지</a:t>
            </a:r>
            <a:r>
              <a:rPr lang="en-US" altLang="ko-KR" dirty="0"/>
              <a:t>, </a:t>
            </a:r>
            <a:r>
              <a:rPr lang="ko-KR" altLang="en-US" dirty="0"/>
              <a:t>음성</a:t>
            </a:r>
            <a:r>
              <a:rPr lang="en-US" altLang="ko-KR" dirty="0"/>
              <a:t>, </a:t>
            </a:r>
            <a:r>
              <a:rPr lang="ko-KR" altLang="en-US" dirty="0"/>
              <a:t>비디오</a:t>
            </a:r>
            <a:r>
              <a:rPr lang="en-US" altLang="ko-KR" dirty="0"/>
              <a:t>)</a:t>
            </a:r>
            <a:r>
              <a:rPr lang="ko-KR" altLang="en-US" dirty="0"/>
              <a:t>로 만들어질 것으로 예상</a:t>
            </a:r>
          </a:p>
        </p:txBody>
      </p:sp>
    </p:spTree>
    <p:extLst>
      <p:ext uri="{BB962C8B-B14F-4D97-AF65-F5344CB8AC3E}">
        <p14:creationId xmlns:p14="http://schemas.microsoft.com/office/powerpoint/2010/main" val="331283037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91" y="310598"/>
            <a:ext cx="8793956" cy="6328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8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330" y="268150"/>
            <a:ext cx="8697827" cy="643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797" y="262352"/>
            <a:ext cx="8738360" cy="659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69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 데이터 도입 프로세스 및 </a:t>
            </a:r>
            <a:r>
              <a:rPr lang="ko-KR" altLang="en-US" dirty="0" err="1"/>
              <a:t>아키텍쳐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38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529" y="177040"/>
            <a:ext cx="8790384" cy="668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947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7" y="235847"/>
            <a:ext cx="8854833" cy="6509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34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530" y="280366"/>
            <a:ext cx="8980471" cy="642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13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75" y="231085"/>
            <a:ext cx="8768177" cy="640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E6D33CF-AEDF-463B-8D39-C53FA7C34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점점 커지는 데이터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1AA1C91-2BB6-460F-A14B-827498CE3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89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0000">
            <a:off x="683568" y="1628800"/>
            <a:ext cx="7776864" cy="446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311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51" y="288856"/>
            <a:ext cx="8666767" cy="63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9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D4F5B30B-704C-4C5C-A65D-62C92597F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V</a:t>
            </a:r>
            <a:r>
              <a:rPr lang="ko-KR" altLang="en-US" dirty="0"/>
              <a:t>로 빅데이터 표현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="" xmlns:a16="http://schemas.microsoft.com/office/drawing/2014/main" id="{5491540E-18DA-4B5E-9D03-CD36EDBF1D6C}"/>
              </a:ext>
            </a:extLst>
          </p:cNvPr>
          <p:cNvGrpSpPr/>
          <p:nvPr/>
        </p:nvGrpSpPr>
        <p:grpSpPr>
          <a:xfrm>
            <a:off x="309195" y="2381760"/>
            <a:ext cx="3549213" cy="3548596"/>
            <a:chOff x="590739" y="2348880"/>
            <a:chExt cx="3549213" cy="3548596"/>
          </a:xfrm>
        </p:grpSpPr>
        <p:sp>
          <p:nvSpPr>
            <p:cNvPr id="10" name="직사각형 9">
              <a:extLst>
                <a:ext uri="{FF2B5EF4-FFF2-40B4-BE49-F238E27FC236}">
                  <a16:creationId xmlns="" xmlns:a16="http://schemas.microsoft.com/office/drawing/2014/main" id="{6A7F3834-0398-432A-BD97-8866A7EDF0A8}"/>
                </a:ext>
              </a:extLst>
            </p:cNvPr>
            <p:cNvSpPr/>
            <p:nvPr/>
          </p:nvSpPr>
          <p:spPr>
            <a:xfrm>
              <a:off x="590739" y="2348880"/>
              <a:ext cx="3549213" cy="35485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타원 2">
              <a:extLst>
                <a:ext uri="{FF2B5EF4-FFF2-40B4-BE49-F238E27FC236}">
                  <a16:creationId xmlns="" xmlns:a16="http://schemas.microsoft.com/office/drawing/2014/main" id="{B9439559-1C9E-4691-BF60-A1287663DC15}"/>
                </a:ext>
              </a:extLst>
            </p:cNvPr>
            <p:cNvSpPr/>
            <p:nvPr/>
          </p:nvSpPr>
          <p:spPr>
            <a:xfrm>
              <a:off x="1187624" y="2971050"/>
              <a:ext cx="1944216" cy="18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52DE9982-37B9-4A8C-ACF7-EB66A9E2BBEA}"/>
                </a:ext>
              </a:extLst>
            </p:cNvPr>
            <p:cNvSpPr/>
            <p:nvPr/>
          </p:nvSpPr>
          <p:spPr>
            <a:xfrm>
              <a:off x="683568" y="3979162"/>
              <a:ext cx="1944216" cy="18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타원 4">
              <a:extLst>
                <a:ext uri="{FF2B5EF4-FFF2-40B4-BE49-F238E27FC236}">
                  <a16:creationId xmlns="" xmlns:a16="http://schemas.microsoft.com/office/drawing/2014/main" id="{77370E20-DDF5-4D73-A062-087CCD1FEED9}"/>
                </a:ext>
              </a:extLst>
            </p:cNvPr>
            <p:cNvSpPr/>
            <p:nvPr/>
          </p:nvSpPr>
          <p:spPr>
            <a:xfrm>
              <a:off x="2098206" y="3979162"/>
              <a:ext cx="1944216" cy="18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D7F5A420-5502-4CC6-B147-0A5A622B7596}"/>
                </a:ext>
              </a:extLst>
            </p:cNvPr>
            <p:cNvSpPr txBox="1"/>
            <p:nvPr/>
          </p:nvSpPr>
          <p:spPr>
            <a:xfrm>
              <a:off x="1675272" y="3218674"/>
              <a:ext cx="9689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Volume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크기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="" xmlns:a16="http://schemas.microsoft.com/office/drawing/2014/main" id="{6C3CA824-9E05-42BD-9CCF-9EC8FEF2BE92}"/>
                </a:ext>
              </a:extLst>
            </p:cNvPr>
            <p:cNvSpPr txBox="1"/>
            <p:nvPr/>
          </p:nvSpPr>
          <p:spPr>
            <a:xfrm>
              <a:off x="906427" y="4695708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Variety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다양성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DEF70362-D169-417D-BE71-83F4D85E64D9}"/>
                </a:ext>
              </a:extLst>
            </p:cNvPr>
            <p:cNvSpPr txBox="1"/>
            <p:nvPr/>
          </p:nvSpPr>
          <p:spPr>
            <a:xfrm>
              <a:off x="2805525" y="4628974"/>
              <a:ext cx="99136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Velocity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속도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44FD8B39-7BFD-48E6-B08E-688AB33098B8}"/>
                </a:ext>
              </a:extLst>
            </p:cNvPr>
            <p:cNvSpPr txBox="1"/>
            <p:nvPr/>
          </p:nvSpPr>
          <p:spPr>
            <a:xfrm>
              <a:off x="3309529" y="2491535"/>
              <a:ext cx="732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3V</a:t>
              </a:r>
              <a:endParaRPr lang="ko-KR" altLang="en-US" sz="36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2975A675-9017-49B4-A7DE-D5EBC3CDC9CD}"/>
              </a:ext>
            </a:extLst>
          </p:cNvPr>
          <p:cNvGrpSpPr/>
          <p:nvPr/>
        </p:nvGrpSpPr>
        <p:grpSpPr>
          <a:xfrm>
            <a:off x="4315540" y="2381760"/>
            <a:ext cx="2664297" cy="3548596"/>
            <a:chOff x="5148063" y="2348880"/>
            <a:chExt cx="2664297" cy="3548596"/>
          </a:xfrm>
        </p:grpSpPr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574D30B5-EEBA-4F3E-B1B7-FFCDE5F46B6C}"/>
                </a:ext>
              </a:extLst>
            </p:cNvPr>
            <p:cNvSpPr/>
            <p:nvPr/>
          </p:nvSpPr>
          <p:spPr>
            <a:xfrm>
              <a:off x="5148063" y="2348880"/>
              <a:ext cx="2664297" cy="35485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="" xmlns:a16="http://schemas.microsoft.com/office/drawing/2014/main" id="{E5606A6A-19D8-460B-926E-E60412391170}"/>
                </a:ext>
              </a:extLst>
            </p:cNvPr>
            <p:cNvSpPr/>
            <p:nvPr/>
          </p:nvSpPr>
          <p:spPr>
            <a:xfrm>
              <a:off x="5410574" y="2971050"/>
              <a:ext cx="1944216" cy="18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="" xmlns:a16="http://schemas.microsoft.com/office/drawing/2014/main" id="{0B8B291C-0016-4BED-B5B3-D2D8863AA768}"/>
                </a:ext>
              </a:extLst>
            </p:cNvPr>
            <p:cNvSpPr/>
            <p:nvPr/>
          </p:nvSpPr>
          <p:spPr>
            <a:xfrm>
              <a:off x="5435227" y="4052039"/>
              <a:ext cx="1944216" cy="180020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69BA81B9-BA32-49B5-AB46-476697CDCBEE}"/>
                </a:ext>
              </a:extLst>
            </p:cNvPr>
            <p:cNvSpPr txBox="1"/>
            <p:nvPr/>
          </p:nvSpPr>
          <p:spPr>
            <a:xfrm>
              <a:off x="5898222" y="3218674"/>
              <a:ext cx="101822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Veracity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진실성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71C3F00-8645-4117-872C-12AE5FDFDE97}"/>
                </a:ext>
              </a:extLst>
            </p:cNvPr>
            <p:cNvSpPr txBox="1"/>
            <p:nvPr/>
          </p:nvSpPr>
          <p:spPr>
            <a:xfrm>
              <a:off x="5800311" y="4879262"/>
              <a:ext cx="14863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Visualization</a:t>
              </a:r>
            </a:p>
            <a:p>
              <a:r>
                <a:rPr lang="en-US" altLang="ko-KR" dirty="0"/>
                <a:t>(</a:t>
              </a:r>
              <a:r>
                <a:rPr lang="ko-KR" altLang="en-US" dirty="0"/>
                <a:t>시각화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890982A-1377-4862-9908-E9133FAAB008}"/>
                </a:ext>
              </a:extLst>
            </p:cNvPr>
            <p:cNvSpPr txBox="1"/>
            <p:nvPr/>
          </p:nvSpPr>
          <p:spPr>
            <a:xfrm>
              <a:off x="6933638" y="2381760"/>
              <a:ext cx="73289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dirty="0"/>
                <a:t>2V</a:t>
              </a:r>
              <a:endParaRPr lang="ko-KR" altLang="en-US" sz="3600" dirty="0"/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="" xmlns:a16="http://schemas.microsoft.com/office/drawing/2014/main" id="{FD952197-FD1A-4AA5-B49F-E3775359AB23}"/>
              </a:ext>
            </a:extLst>
          </p:cNvPr>
          <p:cNvSpPr/>
          <p:nvPr/>
        </p:nvSpPr>
        <p:spPr>
          <a:xfrm>
            <a:off x="7441077" y="3142652"/>
            <a:ext cx="1393728" cy="15104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Value</a:t>
            </a:r>
          </a:p>
          <a:p>
            <a:pPr algn="ctr"/>
            <a:r>
              <a:rPr lang="en-US" altLang="ko-KR" dirty="0"/>
              <a:t>(</a:t>
            </a:r>
            <a:r>
              <a:rPr lang="ko-KR" altLang="en-US" dirty="0"/>
              <a:t>가치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E5F0132F-BDF0-4B31-AFE5-F1B2E0EFF9BB}"/>
              </a:ext>
            </a:extLst>
          </p:cNvPr>
          <p:cNvSpPr txBox="1"/>
          <p:nvPr/>
        </p:nvSpPr>
        <p:spPr>
          <a:xfrm>
            <a:off x="8298133" y="2585971"/>
            <a:ext cx="670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1V</a:t>
            </a:r>
            <a:endParaRPr lang="ko-KR" altLang="en-US" sz="3200" dirty="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886B6317-182E-4165-A685-D0E811C85314}"/>
              </a:ext>
            </a:extLst>
          </p:cNvPr>
          <p:cNvSpPr txBox="1"/>
          <p:nvPr/>
        </p:nvSpPr>
        <p:spPr>
          <a:xfrm>
            <a:off x="3737782" y="3474131"/>
            <a:ext cx="47911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/>
              <a:t>+</a:t>
            </a:r>
            <a:endParaRPr lang="ko-KR" altLang="en-US" sz="6000" dirty="0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49B7B88D-75D9-4468-A6E4-4BD6C0BEC077}"/>
              </a:ext>
            </a:extLst>
          </p:cNvPr>
          <p:cNvSpPr txBox="1"/>
          <p:nvPr/>
        </p:nvSpPr>
        <p:spPr>
          <a:xfrm>
            <a:off x="6979837" y="3605496"/>
            <a:ext cx="4716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/>
              <a:t>=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3052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B0DBA11F-CE57-49B9-9E15-654978744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빅데이터 표현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F5F5B461-1B0D-4132-BC71-7DB06AE7BD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가트너의</a:t>
            </a:r>
            <a:r>
              <a:rPr lang="ko-KR" altLang="en-US" dirty="0"/>
              <a:t> 애널리스트 </a:t>
            </a:r>
            <a:r>
              <a:rPr lang="ko-KR" altLang="en-US" dirty="0" err="1"/>
              <a:t>더그</a:t>
            </a:r>
            <a:r>
              <a:rPr lang="ko-KR" altLang="en-US" dirty="0"/>
              <a:t> </a:t>
            </a:r>
            <a:r>
              <a:rPr lang="ko-KR" altLang="en-US" dirty="0" err="1"/>
              <a:t>레이니는</a:t>
            </a:r>
            <a:r>
              <a:rPr lang="ko-KR" altLang="en-US" dirty="0"/>
              <a:t> 데이터의 정의를 </a:t>
            </a:r>
            <a:r>
              <a:rPr lang="en-US" altLang="ko-KR" dirty="0"/>
              <a:t>3V</a:t>
            </a:r>
            <a:r>
              <a:rPr lang="ko-KR" altLang="en-US" dirty="0"/>
              <a:t>로 표현</a:t>
            </a:r>
            <a:endParaRPr lang="en-US" altLang="ko-KR" dirty="0"/>
          </a:p>
          <a:p>
            <a:r>
              <a:rPr lang="ko-KR" altLang="en-US" dirty="0"/>
              <a:t>이후 </a:t>
            </a:r>
            <a:r>
              <a:rPr lang="en-US" altLang="ko-KR" dirty="0"/>
              <a:t>IBM</a:t>
            </a:r>
            <a:r>
              <a:rPr lang="ko-KR" altLang="en-US" dirty="0"/>
              <a:t>이 진실성을 더해 </a:t>
            </a:r>
            <a:r>
              <a:rPr lang="en-US" altLang="ko-KR" dirty="0"/>
              <a:t>4V</a:t>
            </a:r>
            <a:r>
              <a:rPr lang="ko-KR" altLang="en-US" dirty="0"/>
              <a:t>를 정의</a:t>
            </a:r>
            <a:endParaRPr lang="en-US" altLang="ko-KR" dirty="0"/>
          </a:p>
          <a:p>
            <a:r>
              <a:rPr lang="ko-KR" altLang="en-US" dirty="0"/>
              <a:t>이후 시각화와 가치가 추가로 정의 </a:t>
            </a:r>
            <a:r>
              <a:rPr lang="en-US" altLang="ko-KR" dirty="0"/>
              <a:t>6V</a:t>
            </a:r>
            <a:r>
              <a:rPr lang="ko-KR" altLang="en-US" dirty="0"/>
              <a:t>로 확장</a:t>
            </a:r>
          </a:p>
        </p:txBody>
      </p:sp>
    </p:spTree>
    <p:extLst>
      <p:ext uri="{BB962C8B-B14F-4D97-AF65-F5344CB8AC3E}">
        <p14:creationId xmlns:p14="http://schemas.microsoft.com/office/powerpoint/2010/main" val="331045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1252</Words>
  <Application>Microsoft Office PowerPoint</Application>
  <PresentationFormat>화면 슬라이드 쇼(4:3)</PresentationFormat>
  <Paragraphs>170</Paragraphs>
  <Slides>57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57</vt:i4>
      </vt:variant>
    </vt:vector>
  </HeadingPairs>
  <TitlesOfParts>
    <vt:vector size="58" baseType="lpstr">
      <vt:lpstr>Office 테마</vt:lpstr>
      <vt:lpstr>BigData</vt:lpstr>
      <vt:lpstr>IT 발전에 따른 패러다임의 변화</vt:lpstr>
      <vt:lpstr>IT 발전에 따른 패러다임의 변화</vt:lpstr>
      <vt:lpstr>4차 산업 혁명</vt:lpstr>
      <vt:lpstr>점점 커지는 데이터</vt:lpstr>
      <vt:lpstr>점점 커지는 데이터</vt:lpstr>
      <vt:lpstr>PowerPoint 프레젠테이션</vt:lpstr>
      <vt:lpstr>V로 빅데이터 표현</vt:lpstr>
      <vt:lpstr>빅데이터 표현</vt:lpstr>
      <vt:lpstr>빅데이터 표현</vt:lpstr>
      <vt:lpstr>빅데이터 표현</vt:lpstr>
      <vt:lpstr>PowerPoint 프레젠테이션</vt:lpstr>
      <vt:lpstr>빅데이터 시장</vt:lpstr>
      <vt:lpstr>빅데이터 시장</vt:lpstr>
      <vt:lpstr>빅데이터 시장</vt:lpstr>
      <vt:lpstr>빅데이터 도입 국내 관심 수준</vt:lpstr>
      <vt:lpstr>빅데이터 해외 시장 규모</vt:lpstr>
      <vt:lpstr>빅데이터 해외 시장</vt:lpstr>
      <vt:lpstr>빅데이터 해외 시장 점유율</vt:lpstr>
      <vt:lpstr>빅데이터 기술의 변화</vt:lpstr>
      <vt:lpstr>빅데이터 기술의 변화</vt:lpstr>
      <vt:lpstr>빅데이터 기술의 변화</vt:lpstr>
      <vt:lpstr>빅데이터 기술의 변화</vt:lpstr>
      <vt:lpstr>빅데이터 기술의 활용 수준</vt:lpstr>
      <vt:lpstr>빅데이터 분석 기술 변화</vt:lpstr>
      <vt:lpstr>빅데이터 전문 기술 영역</vt:lpstr>
      <vt:lpstr>PowerPoint 프레젠테이션</vt:lpstr>
      <vt:lpstr>PowerPoint 프레젠테이션</vt:lpstr>
      <vt:lpstr>빅데이터 기술 점유율</vt:lpstr>
      <vt:lpstr>국내 빅데이터 기술 수준 평가 공급기업(플레이어별)</vt:lpstr>
      <vt:lpstr>PowerPoint 프레젠테이션</vt:lpstr>
      <vt:lpstr>PowerPoint 프레젠테이션</vt:lpstr>
      <vt:lpstr>PowerPoint 프레젠테이션</vt:lpstr>
      <vt:lpstr>PowerPoint 프레젠테이션</vt:lpstr>
      <vt:lpstr>수집기술</vt:lpstr>
      <vt:lpstr>PowerPoint 프레젠테이션</vt:lpstr>
      <vt:lpstr>적재 기술</vt:lpstr>
      <vt:lpstr>적재 기술</vt:lpstr>
      <vt:lpstr>적재기술</vt:lpstr>
      <vt:lpstr>PowerPoint 프레젠테이션</vt:lpstr>
      <vt:lpstr>처리 탐색 기술</vt:lpstr>
      <vt:lpstr>PowerPoint 프레젠테이션</vt:lpstr>
      <vt:lpstr>분석 응용 및 시각화 기술</vt:lpstr>
      <vt:lpstr>빅테이터 플랫폼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빅 데이터 도입 프로세스 및 아키텍쳐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BigData</dc:title>
  <dc:creator>hufs</dc:creator>
  <cp:lastModifiedBy>student</cp:lastModifiedBy>
  <cp:revision>22</cp:revision>
  <dcterms:created xsi:type="dcterms:W3CDTF">2017-01-16T23:40:49Z</dcterms:created>
  <dcterms:modified xsi:type="dcterms:W3CDTF">2018-01-29T23:15:32Z</dcterms:modified>
</cp:coreProperties>
</file>